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9" r:id="rId6"/>
    <p:sldId id="260" r:id="rId7"/>
    <p:sldId id="261" r:id="rId8"/>
    <p:sldId id="262" r:id="rId9"/>
    <p:sldId id="264" r:id="rId10"/>
    <p:sldId id="265" r:id="rId11"/>
    <p:sldId id="268" r:id="rId12"/>
  </p:sldIdLst>
  <p:sldSz cx="10693400" cy="7562850"/>
  <p:notesSz cx="10693400" cy="7562850"/>
  <p:embeddedFontLst>
    <p:embeddedFont>
      <p:font typeface="Calibri" panose="020F050202020403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ig5YoZouIf40XUD8CaRlRFpyox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9"/>
    <p:restoredTop sz="81882"/>
  </p:normalViewPr>
  <p:slideViewPr>
    <p:cSldViewPr snapToGrid="0">
      <p:cViewPr varScale="1">
        <p:scale>
          <a:sx n="110" d="100"/>
          <a:sy n="110" d="100"/>
        </p:scale>
        <p:origin x="960" y="17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customschemas.google.com/relationships/presentationmetadata" Target="metadata"/><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82575" y="567200"/>
            <a:ext cx="7129275" cy="2836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 name="Google Shape;50;p1: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9: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2: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 name="Google Shape;68;p3: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4: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3b77bcd6a_0_327: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d3b77bcd6a_0_327: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3b77bcd6a_0_1: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d3b77bcd6a_0_1: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5: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3b77bcd6a_0_684: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d3b77bcd6a_0_684: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6: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3"/>
        <p:cNvGrpSpPr/>
        <p:nvPr/>
      </p:nvGrpSpPr>
      <p:grpSpPr>
        <a:xfrm>
          <a:off x="0" y="0"/>
          <a:ext cx="0" cy="0"/>
          <a:chOff x="0" y="0"/>
          <a:chExt cx="0" cy="0"/>
        </a:xfrm>
      </p:grpSpPr>
      <p:sp>
        <p:nvSpPr>
          <p:cNvPr id="14" name="Google Shape;14;p11"/>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12"/>
          <p:cNvSpPr txBox="1">
            <a:spLocks noGrp="1"/>
          </p:cNvSpPr>
          <p:nvPr>
            <p:ph type="ctrTitle"/>
          </p:nvPr>
        </p:nvSpPr>
        <p:spPr>
          <a:xfrm>
            <a:off x="802005" y="2344483"/>
            <a:ext cx="9089390" cy="15881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subTitle" idx="1"/>
          </p:nvPr>
        </p:nvSpPr>
        <p:spPr>
          <a:xfrm>
            <a:off x="1604010" y="4235196"/>
            <a:ext cx="7485380" cy="189071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4617065" y="373954"/>
            <a:ext cx="1941829" cy="4368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700" b="1" i="0">
                <a:solidFill>
                  <a:srgbClr val="7475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534670" y="1739455"/>
            <a:ext cx="9624060" cy="499148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4617065" y="373954"/>
            <a:ext cx="1941829" cy="4368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700" b="1" i="0">
                <a:solidFill>
                  <a:srgbClr val="7475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body" idx="1"/>
          </p:nvPr>
        </p:nvSpPr>
        <p:spPr>
          <a:xfrm>
            <a:off x="534670" y="1739455"/>
            <a:ext cx="4651629" cy="499148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body" idx="2"/>
          </p:nvPr>
        </p:nvSpPr>
        <p:spPr>
          <a:xfrm>
            <a:off x="5507101" y="1739455"/>
            <a:ext cx="4651629" cy="499148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14"/>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6"/>
        <p:cNvGrpSpPr/>
        <p:nvPr/>
      </p:nvGrpSpPr>
      <p:grpSpPr>
        <a:xfrm>
          <a:off x="0" y="0"/>
          <a:ext cx="0" cy="0"/>
          <a:chOff x="0" y="0"/>
          <a:chExt cx="0" cy="0"/>
        </a:xfrm>
      </p:grpSpPr>
      <p:sp>
        <p:nvSpPr>
          <p:cNvPr id="37" name="Google Shape;37;p15"/>
          <p:cNvSpPr/>
          <p:nvPr/>
        </p:nvSpPr>
        <p:spPr>
          <a:xfrm>
            <a:off x="6986016" y="316992"/>
            <a:ext cx="914400" cy="69494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p15"/>
          <p:cNvSpPr/>
          <p:nvPr/>
        </p:nvSpPr>
        <p:spPr>
          <a:xfrm>
            <a:off x="0" y="1158239"/>
            <a:ext cx="10692003" cy="640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Google Shape;39;p15"/>
          <p:cNvSpPr/>
          <p:nvPr/>
        </p:nvSpPr>
        <p:spPr>
          <a:xfrm>
            <a:off x="3627916" y="425573"/>
            <a:ext cx="0" cy="562610"/>
          </a:xfrm>
          <a:custGeom>
            <a:avLst/>
            <a:gdLst/>
            <a:ahLst/>
            <a:cxnLst/>
            <a:rect l="l" t="t" r="r" b="b"/>
            <a:pathLst>
              <a:path w="120000" h="562610" extrusionOk="0">
                <a:moveTo>
                  <a:pt x="0" y="562364"/>
                </a:moveTo>
                <a:lnTo>
                  <a:pt x="0" y="0"/>
                </a:lnTo>
              </a:path>
            </a:pathLst>
          </a:custGeom>
          <a:noFill/>
          <a:ln w="9525" cap="flat" cmpd="sng">
            <a:solidFill>
              <a:srgbClr val="A09CB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15"/>
          <p:cNvSpPr/>
          <p:nvPr/>
        </p:nvSpPr>
        <p:spPr>
          <a:xfrm>
            <a:off x="4653593" y="392135"/>
            <a:ext cx="0" cy="641985"/>
          </a:xfrm>
          <a:custGeom>
            <a:avLst/>
            <a:gdLst/>
            <a:ahLst/>
            <a:cxnLst/>
            <a:rect l="l" t="t" r="r" b="b"/>
            <a:pathLst>
              <a:path w="120000" h="641985" extrusionOk="0">
                <a:moveTo>
                  <a:pt x="0" y="641399"/>
                </a:moveTo>
                <a:lnTo>
                  <a:pt x="0" y="0"/>
                </a:lnTo>
              </a:path>
            </a:pathLst>
          </a:custGeom>
          <a:noFill/>
          <a:ln w="9525" cap="flat" cmpd="sng">
            <a:solidFill>
              <a:srgbClr val="C3BFC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 name="Google Shape;41;p15"/>
          <p:cNvSpPr/>
          <p:nvPr/>
        </p:nvSpPr>
        <p:spPr>
          <a:xfrm>
            <a:off x="6781036" y="221906"/>
            <a:ext cx="0" cy="544195"/>
          </a:xfrm>
          <a:custGeom>
            <a:avLst/>
            <a:gdLst/>
            <a:ahLst/>
            <a:cxnLst/>
            <a:rect l="l" t="t" r="r" b="b"/>
            <a:pathLst>
              <a:path w="120000" h="544195" extrusionOk="0">
                <a:moveTo>
                  <a:pt x="0" y="544125"/>
                </a:moveTo>
                <a:lnTo>
                  <a:pt x="0" y="0"/>
                </a:lnTo>
              </a:path>
            </a:pathLst>
          </a:custGeom>
          <a:noFill/>
          <a:ln w="9525" cap="flat" cmpd="sng">
            <a:solidFill>
              <a:srgbClr val="BCBCB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 name="Google Shape;42;p15"/>
          <p:cNvSpPr/>
          <p:nvPr/>
        </p:nvSpPr>
        <p:spPr>
          <a:xfrm>
            <a:off x="10681350" y="1568541"/>
            <a:ext cx="0" cy="727075"/>
          </a:xfrm>
          <a:custGeom>
            <a:avLst/>
            <a:gdLst/>
            <a:ahLst/>
            <a:cxnLst/>
            <a:rect l="l" t="t" r="r" b="b"/>
            <a:pathLst>
              <a:path w="120000" h="727075" extrusionOk="0">
                <a:moveTo>
                  <a:pt x="0" y="726514"/>
                </a:moveTo>
                <a:lnTo>
                  <a:pt x="0" y="0"/>
                </a:lnTo>
              </a:path>
            </a:pathLst>
          </a:custGeom>
          <a:noFill/>
          <a:ln w="9525" cap="flat" cmpd="sng">
            <a:solidFill>
              <a:srgbClr val="9393A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 name="Google Shape;43;p15"/>
          <p:cNvSpPr/>
          <p:nvPr/>
        </p:nvSpPr>
        <p:spPr>
          <a:xfrm>
            <a:off x="3528574" y="443201"/>
            <a:ext cx="0" cy="60960"/>
          </a:xfrm>
          <a:custGeom>
            <a:avLst/>
            <a:gdLst/>
            <a:ahLst/>
            <a:cxnLst/>
            <a:rect l="l" t="t" r="r" b="b"/>
            <a:pathLst>
              <a:path w="120000" h="60959" extrusionOk="0">
                <a:moveTo>
                  <a:pt x="0" y="0"/>
                </a:moveTo>
                <a:lnTo>
                  <a:pt x="0" y="60641"/>
                </a:lnTo>
              </a:path>
            </a:pathLst>
          </a:custGeom>
          <a:noFill/>
          <a:ln w="32700" cap="flat" cmpd="sng">
            <a:solidFill>
              <a:srgbClr val="E8E8E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15"/>
          <p:cNvSpPr txBox="1">
            <a:spLocks noGrp="1"/>
          </p:cNvSpPr>
          <p:nvPr>
            <p:ph type="title"/>
          </p:nvPr>
        </p:nvSpPr>
        <p:spPr>
          <a:xfrm>
            <a:off x="4617065" y="373954"/>
            <a:ext cx="1941829" cy="4368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700" b="1" i="0">
                <a:solidFill>
                  <a:srgbClr val="7475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5"/>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902041-AA6B-894C-8D12-460726156019}"/>
              </a:ext>
            </a:extLst>
          </p:cNvPr>
          <p:cNvSpPr>
            <a:spLocks noGrp="1"/>
          </p:cNvSpPr>
          <p:nvPr>
            <p:ph type="ctrTitle"/>
          </p:nvPr>
        </p:nvSpPr>
        <p:spPr>
          <a:xfrm>
            <a:off x="1336675" y="2250907"/>
            <a:ext cx="8020050" cy="1619802"/>
          </a:xfrm>
        </p:spPr>
        <p:txBody>
          <a:bodyPr anchor="b"/>
          <a:lstStyle>
            <a:lvl1pPr algn="ctr">
              <a:defRPr sz="5263"/>
            </a:lvl1pPr>
          </a:lstStyle>
          <a:p>
            <a:r>
              <a:rPr lang="tr-TR"/>
              <a:t>Asıl başlık stilini düzenlemek için tıklayın</a:t>
            </a:r>
          </a:p>
        </p:txBody>
      </p:sp>
      <p:sp>
        <p:nvSpPr>
          <p:cNvPr id="3" name="Alt Başlık 2">
            <a:extLst>
              <a:ext uri="{FF2B5EF4-FFF2-40B4-BE49-F238E27FC236}">
                <a16:creationId xmlns:a16="http://schemas.microsoft.com/office/drawing/2014/main" id="{9E518884-F9AD-4945-8C36-FE810E427EC3}"/>
              </a:ext>
            </a:extLst>
          </p:cNvPr>
          <p:cNvSpPr>
            <a:spLocks noGrp="1"/>
          </p:cNvSpPr>
          <p:nvPr>
            <p:ph type="subTitle" idx="1"/>
          </p:nvPr>
        </p:nvSpPr>
        <p:spPr>
          <a:xfrm>
            <a:off x="1336675" y="3972247"/>
            <a:ext cx="8020050" cy="323935"/>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9900195-0198-4842-AC0B-48384B7AB6B7}"/>
              </a:ext>
            </a:extLst>
          </p:cNvPr>
          <p:cNvSpPr>
            <a:spLocks noGrp="1"/>
          </p:cNvSpPr>
          <p:nvPr>
            <p:ph type="dt" sz="half" idx="10"/>
          </p:nvPr>
        </p:nvSpPr>
        <p:spPr>
          <a:xfrm>
            <a:off x="534670" y="7033450"/>
            <a:ext cx="2459482" cy="276999"/>
          </a:xfrm>
        </p:spPr>
        <p:txBody>
          <a:bodyPr/>
          <a:lstStyle/>
          <a:p>
            <a:fld id="{44FCCB68-22C5-FF42-878D-72769FC7CC6C}" type="datetimeFigureOut">
              <a:rPr lang="tr-TR" smtClean="0"/>
              <a:t>15.05.2022</a:t>
            </a:fld>
            <a:endParaRPr lang="tr-TR"/>
          </a:p>
        </p:txBody>
      </p:sp>
      <p:sp>
        <p:nvSpPr>
          <p:cNvPr id="5" name="Alt Bilgi Yer Tutucusu 4">
            <a:extLst>
              <a:ext uri="{FF2B5EF4-FFF2-40B4-BE49-F238E27FC236}">
                <a16:creationId xmlns:a16="http://schemas.microsoft.com/office/drawing/2014/main" id="{AC2CB9A4-7E54-9147-A65E-8904DF47B4D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3C4489-6367-8147-9C7E-F0ACC5FA48BC}"/>
              </a:ext>
            </a:extLst>
          </p:cNvPr>
          <p:cNvSpPr>
            <a:spLocks noGrp="1"/>
          </p:cNvSpPr>
          <p:nvPr>
            <p:ph type="sldNum" sz="quarter" idx="12"/>
          </p:nvPr>
        </p:nvSpPr>
        <p:spPr>
          <a:xfrm>
            <a:off x="7699248" y="7033450"/>
            <a:ext cx="2459482" cy="276999"/>
          </a:xfrm>
        </p:spPr>
        <p:txBody>
          <a:bodyPr/>
          <a:lstStyle/>
          <a:p>
            <a:fld id="{5BB1822B-FAD9-1245-924B-7AEDCBDE1E1D}" type="slidenum">
              <a:rPr lang="tr-TR" smtClean="0"/>
              <a:t>‹#›</a:t>
            </a:fld>
            <a:endParaRPr lang="tr-TR"/>
          </a:p>
        </p:txBody>
      </p:sp>
    </p:spTree>
    <p:extLst>
      <p:ext uri="{BB962C8B-B14F-4D97-AF65-F5344CB8AC3E}">
        <p14:creationId xmlns:p14="http://schemas.microsoft.com/office/powerpoint/2010/main" val="1977255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p:nvPr/>
        </p:nvSpPr>
        <p:spPr>
          <a:xfrm>
            <a:off x="8631935" y="6339840"/>
            <a:ext cx="1243583" cy="926591"/>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7;p10"/>
          <p:cNvSpPr/>
          <p:nvPr/>
        </p:nvSpPr>
        <p:spPr>
          <a:xfrm>
            <a:off x="1868358" y="697799"/>
            <a:ext cx="0" cy="786765"/>
          </a:xfrm>
          <a:custGeom>
            <a:avLst/>
            <a:gdLst/>
            <a:ahLst/>
            <a:cxnLst/>
            <a:rect l="l" t="t" r="r" b="b"/>
            <a:pathLst>
              <a:path w="120000" h="786765" extrusionOk="0">
                <a:moveTo>
                  <a:pt x="0" y="786167"/>
                </a:moveTo>
                <a:lnTo>
                  <a:pt x="0" y="0"/>
                </a:lnTo>
              </a:path>
            </a:pathLst>
          </a:custGeom>
          <a:noFill/>
          <a:ln w="9525" cap="flat" cmpd="sng">
            <a:solidFill>
              <a:srgbClr val="606087"/>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8;p10"/>
          <p:cNvSpPr txBox="1">
            <a:spLocks noGrp="1"/>
          </p:cNvSpPr>
          <p:nvPr>
            <p:ph type="title"/>
          </p:nvPr>
        </p:nvSpPr>
        <p:spPr>
          <a:xfrm>
            <a:off x="4617065" y="373954"/>
            <a:ext cx="1941829" cy="4368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2700" b="1" i="0" u="none" strike="noStrike" cap="none">
                <a:solidFill>
                  <a:srgbClr val="74757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0"/>
          <p:cNvSpPr txBox="1">
            <a:spLocks noGrp="1"/>
          </p:cNvSpPr>
          <p:nvPr>
            <p:ph type="body" idx="1"/>
          </p:nvPr>
        </p:nvSpPr>
        <p:spPr>
          <a:xfrm>
            <a:off x="534670" y="1739455"/>
            <a:ext cx="9624060" cy="4991481"/>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0" name="Google Shape;10;p10"/>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50" b="1" i="1" u="none" strike="noStrike" cap="none">
                <a:solidFill>
                  <a:srgbClr val="6E6E7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0"/>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hyperlink" Target="https://github.com/monder0116/Acikhack2022"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youtu.be/jZ2QNKFcLAU" TargetMode="External"/><Relationship Id="rId5" Type="http://schemas.openxmlformats.org/officeDocument/2006/relationships/image" Target="../media/image4.jpg"/><Relationship Id="rId4" Type="http://schemas.openxmlformats.org/officeDocument/2006/relationships/hyperlink" Target="http://www.turkiyeacikkaynakplatformu.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hyperlink" Target="http://www.turkiyeacikkaynakplatformu.com/"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tiff"/></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www.turkiyeacikkaynakplatformu.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www.turkiyeacikkaynakplatformu.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7.tiff"/><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1"/>
        <p:cNvGrpSpPr/>
        <p:nvPr/>
      </p:nvGrpSpPr>
      <p:grpSpPr>
        <a:xfrm>
          <a:off x="0" y="0"/>
          <a:ext cx="0" cy="0"/>
          <a:chOff x="0" y="0"/>
          <a:chExt cx="0" cy="0"/>
        </a:xfrm>
      </p:grpSpPr>
      <p:sp>
        <p:nvSpPr>
          <p:cNvPr id="52" name="Google Shape;52;p1"/>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53" name="Google Shape;53;p1"/>
          <p:cNvSpPr txBox="1"/>
          <p:nvPr/>
        </p:nvSpPr>
        <p:spPr>
          <a:xfrm>
            <a:off x="7474625" y="788350"/>
            <a:ext cx="26658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54" name="Google Shape;54;p1"/>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55" name="Google Shape;55;p1"/>
          <p:cNvSpPr txBox="1"/>
          <p:nvPr/>
        </p:nvSpPr>
        <p:spPr>
          <a:xfrm>
            <a:off x="1780987" y="2154754"/>
            <a:ext cx="7620000" cy="8561318"/>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4000"/>
              <a:buFont typeface="Arial"/>
              <a:buNone/>
            </a:pPr>
            <a:r>
              <a:rPr lang="tr-TR" sz="4000" b="1" i="0" u="none" strike="noStrike" cap="none" dirty="0">
                <a:solidFill>
                  <a:srgbClr val="1C1C57"/>
                </a:solidFill>
                <a:latin typeface="Arial"/>
                <a:ea typeface="Arial"/>
                <a:cs typeface="Arial"/>
                <a:sym typeface="Arial"/>
              </a:rPr>
              <a:t>TÜRKİYE AÇIK KAYNAK PLATFORMU</a:t>
            </a:r>
            <a:endParaRPr sz="14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3600"/>
              <a:buFont typeface="Arial"/>
              <a:buNone/>
            </a:pPr>
            <a:endParaRPr sz="3600" b="1" i="0" u="none" strike="noStrike" cap="none" dirty="0">
              <a:solidFill>
                <a:srgbClr val="1C1C57"/>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3600"/>
              <a:buFont typeface="Arial"/>
              <a:buNone/>
            </a:pPr>
            <a:r>
              <a:rPr lang="tr-TR" sz="3600" b="1" i="0" u="none" strike="noStrike" cap="none" dirty="0" err="1">
                <a:solidFill>
                  <a:srgbClr val="1C1C57"/>
                </a:solidFill>
                <a:latin typeface="Arial"/>
                <a:ea typeface="Arial"/>
                <a:cs typeface="Arial"/>
                <a:sym typeface="Arial"/>
              </a:rPr>
              <a:t>Blokzincir</a:t>
            </a:r>
            <a:r>
              <a:rPr lang="tr-TR" sz="3600" b="1" i="0" u="none" strike="noStrike" cap="none" dirty="0">
                <a:solidFill>
                  <a:srgbClr val="1C1C57"/>
                </a:solidFill>
                <a:latin typeface="Arial"/>
                <a:ea typeface="Arial"/>
                <a:cs typeface="Arial"/>
                <a:sym typeface="Arial"/>
              </a:rPr>
              <a:t>, NFT ve </a:t>
            </a:r>
            <a:r>
              <a:rPr lang="tr-TR" sz="3600" b="1" i="0" u="none" strike="noStrike" cap="none" dirty="0" err="1">
                <a:solidFill>
                  <a:srgbClr val="1C1C57"/>
                </a:solidFill>
                <a:latin typeface="Arial"/>
                <a:ea typeface="Arial"/>
                <a:cs typeface="Arial"/>
                <a:sym typeface="Arial"/>
              </a:rPr>
              <a:t>Metaverse</a:t>
            </a:r>
            <a:r>
              <a:rPr lang="tr-TR" sz="3600" b="1" i="0" u="none" strike="noStrike" cap="none" dirty="0">
                <a:solidFill>
                  <a:srgbClr val="1C1C57"/>
                </a:solidFill>
                <a:latin typeface="Arial"/>
                <a:ea typeface="Arial"/>
                <a:cs typeface="Arial"/>
                <a:sym typeface="Arial"/>
              </a:rPr>
              <a:t> </a:t>
            </a:r>
            <a:r>
              <a:rPr lang="tr-TR" sz="3600" b="1" i="0" u="none" strike="noStrike" cap="none" dirty="0" err="1">
                <a:solidFill>
                  <a:srgbClr val="1C1C57"/>
                </a:solidFill>
                <a:latin typeface="Arial"/>
                <a:ea typeface="Arial"/>
                <a:cs typeface="Arial"/>
                <a:sym typeface="Arial"/>
              </a:rPr>
              <a:t>Hackathonu</a:t>
            </a:r>
            <a:endParaRPr lang="tr-TR" sz="3600" b="1" i="0" u="none" strike="noStrike" cap="none" dirty="0">
              <a:solidFill>
                <a:srgbClr val="1C1C57"/>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3600"/>
              <a:buFont typeface="Arial"/>
              <a:buNone/>
            </a:pPr>
            <a:endParaRPr lang="tr-TR" sz="3600" b="1" dirty="0">
              <a:solidFill>
                <a:srgbClr val="1C1C57"/>
              </a:solidFill>
            </a:endParaRPr>
          </a:p>
          <a:p>
            <a:pPr marL="12700" marR="0" lvl="0" indent="0" rtl="0">
              <a:lnSpc>
                <a:spcPct val="100000"/>
              </a:lnSpc>
              <a:spcBef>
                <a:spcPts val="100"/>
              </a:spcBef>
              <a:spcAft>
                <a:spcPts val="0"/>
              </a:spcAft>
              <a:buClr>
                <a:srgbClr val="000000"/>
              </a:buClr>
              <a:buSzPts val="3600"/>
              <a:buFont typeface="Arial"/>
              <a:buNone/>
            </a:pPr>
            <a:r>
              <a:rPr lang="tr-TR" sz="2000" b="1" i="0" u="none" strike="noStrike" cap="none" dirty="0">
                <a:solidFill>
                  <a:srgbClr val="1C1C57"/>
                </a:solidFill>
                <a:latin typeface="Arial"/>
                <a:ea typeface="Arial"/>
                <a:cs typeface="Arial"/>
                <a:sym typeface="Arial"/>
              </a:rPr>
              <a:t>Proje Adı:</a:t>
            </a:r>
          </a:p>
          <a:p>
            <a:pPr marL="12700" marR="0" lvl="0" indent="0" rtl="0">
              <a:lnSpc>
                <a:spcPct val="100000"/>
              </a:lnSpc>
              <a:spcBef>
                <a:spcPts val="100"/>
              </a:spcBef>
              <a:spcAft>
                <a:spcPts val="0"/>
              </a:spcAft>
              <a:buClr>
                <a:srgbClr val="000000"/>
              </a:buClr>
              <a:buSzPts val="3600"/>
              <a:buFont typeface="Arial"/>
              <a:buNone/>
            </a:pPr>
            <a:r>
              <a:rPr lang="tr-TR" sz="2000" b="1" dirty="0">
                <a:solidFill>
                  <a:srgbClr val="1C1C57"/>
                </a:solidFill>
              </a:rPr>
              <a:t>Sunum Yapan Kişi:</a:t>
            </a:r>
            <a:endParaRPr sz="10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3600"/>
              <a:buFont typeface="Arial"/>
              <a:buNone/>
            </a:pPr>
            <a:endParaRPr sz="3600" b="0"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100"/>
              </a:spcBef>
              <a:spcAft>
                <a:spcPts val="0"/>
              </a:spcAft>
              <a:buClr>
                <a:srgbClr val="000000"/>
              </a:buClr>
              <a:buSzPts val="4700"/>
              <a:buFont typeface="Arial"/>
              <a:buNone/>
            </a:pPr>
            <a:br>
              <a:rPr lang="tr-TR" sz="4700" b="1" i="0" u="none" strike="noStrike" cap="none" dirty="0">
                <a:solidFill>
                  <a:srgbClr val="1C1C57"/>
                </a:solidFill>
                <a:latin typeface="Arial"/>
                <a:ea typeface="Arial"/>
                <a:cs typeface="Arial"/>
                <a:sym typeface="Arial"/>
              </a:rPr>
            </a:br>
            <a:endParaRPr sz="2000" b="0"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100"/>
              </a:spcBef>
              <a:spcAft>
                <a:spcPts val="0"/>
              </a:spcAft>
              <a:buClr>
                <a:srgbClr val="000000"/>
              </a:buClr>
              <a:buSzPts val="4700"/>
              <a:buFont typeface="Arial"/>
              <a:buNone/>
            </a:pPr>
            <a:br>
              <a:rPr lang="tr-TR" sz="4700" b="1" i="0" u="none" strike="noStrike" cap="none" dirty="0">
                <a:solidFill>
                  <a:srgbClr val="1C1C57"/>
                </a:solidFill>
                <a:latin typeface="Arial"/>
                <a:ea typeface="Arial"/>
                <a:cs typeface="Arial"/>
                <a:sym typeface="Arial"/>
              </a:rPr>
            </a:br>
            <a:endParaRPr sz="3200" b="0"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100"/>
              </a:spcBef>
              <a:spcAft>
                <a:spcPts val="0"/>
              </a:spcAft>
              <a:buClr>
                <a:srgbClr val="000000"/>
              </a:buClr>
              <a:buSzPts val="4700"/>
              <a:buFont typeface="Arial"/>
              <a:buNone/>
            </a:pPr>
            <a:br>
              <a:rPr lang="tr-TR" sz="4700" b="1" i="0" u="none" strike="noStrike" cap="none" dirty="0">
                <a:solidFill>
                  <a:srgbClr val="1C1C57"/>
                </a:solidFill>
                <a:latin typeface="Arial"/>
                <a:ea typeface="Arial"/>
                <a:cs typeface="Arial"/>
                <a:sym typeface="Arial"/>
              </a:rPr>
            </a:br>
            <a:endParaRPr sz="4700" b="0" i="0" u="none" strike="noStrike" cap="none" dirty="0">
              <a:solidFill>
                <a:schemeClr val="dk1"/>
              </a:solidFill>
              <a:latin typeface="Arial"/>
              <a:ea typeface="Arial"/>
              <a:cs typeface="Arial"/>
              <a:sym typeface="Arial"/>
            </a:endParaRPr>
          </a:p>
        </p:txBody>
      </p:sp>
      <p:pic>
        <p:nvPicPr>
          <p:cNvPr id="56" name="Google Shape;56;p1"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pic>
        <p:nvPicPr>
          <p:cNvPr id="3" name="Resim 2">
            <a:extLst>
              <a:ext uri="{FF2B5EF4-FFF2-40B4-BE49-F238E27FC236}">
                <a16:creationId xmlns:a16="http://schemas.microsoft.com/office/drawing/2014/main" id="{A8025315-A8A8-6C4C-85DE-3B011451F42F}"/>
              </a:ext>
            </a:extLst>
          </p:cNvPr>
          <p:cNvPicPr>
            <a:picLocks noChangeAspect="1"/>
          </p:cNvPicPr>
          <p:nvPr/>
        </p:nvPicPr>
        <p:blipFill rotWithShape="1">
          <a:blip r:embed="rId3"/>
          <a:srcRect l="14146" r="13059"/>
          <a:stretch/>
        </p:blipFill>
        <p:spPr>
          <a:xfrm>
            <a:off x="5454105" y="3093648"/>
            <a:ext cx="5027757" cy="3476641"/>
          </a:xfrm>
          <a:prstGeom prst="rect">
            <a:avLst/>
          </a:prstGeom>
        </p:spPr>
      </p:pic>
      <p:sp>
        <p:nvSpPr>
          <p:cNvPr id="173" name="Google Shape;173;p6"/>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4"/>
              </a:rPr>
              <a:t>www.turkiyeacikkaynakplatformu.com</a:t>
            </a:r>
            <a:endParaRPr/>
          </a:p>
        </p:txBody>
      </p:sp>
      <p:sp>
        <p:nvSpPr>
          <p:cNvPr id="174" name="Google Shape;174;p6"/>
          <p:cNvSpPr txBox="1"/>
          <p:nvPr/>
        </p:nvSpPr>
        <p:spPr>
          <a:xfrm>
            <a:off x="7659224" y="788350"/>
            <a:ext cx="25758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75" name="Google Shape;175;p6"/>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176" name="Google Shape;176;p6" descr="Türkiye Açık Kaynak Platformu | Kommunity"/>
          <p:cNvPicPr preferRelativeResize="0"/>
          <p:nvPr/>
        </p:nvPicPr>
        <p:blipFill rotWithShape="1">
          <a:blip r:embed="rId5">
            <a:alphaModFix/>
          </a:blip>
          <a:srcRect/>
          <a:stretch/>
        </p:blipFill>
        <p:spPr>
          <a:xfrm>
            <a:off x="546100" y="352733"/>
            <a:ext cx="1398071" cy="1398071"/>
          </a:xfrm>
          <a:prstGeom prst="rect">
            <a:avLst/>
          </a:prstGeom>
          <a:noFill/>
          <a:ln>
            <a:noFill/>
          </a:ln>
        </p:spPr>
      </p:pic>
      <p:sp>
        <p:nvSpPr>
          <p:cNvPr id="7" name="Google Shape;141;gd3b77bcd6a_0_1">
            <a:extLst>
              <a:ext uri="{FF2B5EF4-FFF2-40B4-BE49-F238E27FC236}">
                <a16:creationId xmlns:a16="http://schemas.microsoft.com/office/drawing/2014/main" id="{D5F73348-16B4-B214-9813-F8F828D69D9B}"/>
              </a:ext>
            </a:extLst>
          </p:cNvPr>
          <p:cNvSpPr txBox="1"/>
          <p:nvPr/>
        </p:nvSpPr>
        <p:spPr>
          <a:xfrm>
            <a:off x="293350" y="1675650"/>
            <a:ext cx="10106700" cy="101309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Ürün Demo Video</a:t>
            </a:r>
            <a:endParaRPr sz="1650" dirty="0">
              <a:solidFill>
                <a:schemeClr val="dk1"/>
              </a:solidFill>
              <a:highlight>
                <a:schemeClr val="lt1"/>
              </a:highlight>
            </a:endParaRPr>
          </a:p>
          <a:p>
            <a:pPr hangingPunct="1"/>
            <a:r>
              <a:rPr lang="tr-TR" sz="1800" dirty="0">
                <a:highlight>
                  <a:schemeClr val="lt1"/>
                </a:highlight>
              </a:rPr>
              <a:t>(Projenin </a:t>
            </a:r>
            <a:r>
              <a:rPr lang="tr-TR" sz="1800" dirty="0" err="1">
                <a:highlight>
                  <a:schemeClr val="lt1"/>
                </a:highlight>
              </a:rPr>
              <a:t>demo</a:t>
            </a:r>
            <a:r>
              <a:rPr lang="tr-TR" sz="1800" dirty="0">
                <a:highlight>
                  <a:schemeClr val="lt1"/>
                </a:highlight>
              </a:rPr>
              <a:t> görüntüleri, video, kaynak kod linki, safir depo ve </a:t>
            </a:r>
            <a:r>
              <a:rPr lang="tr-TR" sz="1800" dirty="0" err="1">
                <a:highlight>
                  <a:schemeClr val="lt1"/>
                </a:highlight>
              </a:rPr>
              <a:t>githup</a:t>
            </a:r>
            <a:r>
              <a:rPr lang="tr-TR" sz="1800" dirty="0">
                <a:highlight>
                  <a:schemeClr val="lt1"/>
                </a:highlight>
              </a:rPr>
              <a:t> linki, </a:t>
            </a:r>
            <a:r>
              <a:rPr lang="tr-TR" sz="1800" dirty="0" err="1">
                <a:highlight>
                  <a:schemeClr val="lt1"/>
                </a:highlight>
              </a:rPr>
              <a:t>demo</a:t>
            </a:r>
            <a:r>
              <a:rPr lang="tr-TR" sz="1800" dirty="0">
                <a:highlight>
                  <a:schemeClr val="lt1"/>
                </a:highlight>
              </a:rPr>
              <a:t> video linki)</a:t>
            </a:r>
          </a:p>
        </p:txBody>
      </p:sp>
      <p:sp>
        <p:nvSpPr>
          <p:cNvPr id="2" name="Metin kutusu 1">
            <a:extLst>
              <a:ext uri="{FF2B5EF4-FFF2-40B4-BE49-F238E27FC236}">
                <a16:creationId xmlns:a16="http://schemas.microsoft.com/office/drawing/2014/main" id="{89198503-4967-B344-A9F4-CD2D34608431}"/>
              </a:ext>
            </a:extLst>
          </p:cNvPr>
          <p:cNvSpPr txBox="1"/>
          <p:nvPr/>
        </p:nvSpPr>
        <p:spPr>
          <a:xfrm>
            <a:off x="546100" y="3017544"/>
            <a:ext cx="3579826" cy="307777"/>
          </a:xfrm>
          <a:prstGeom prst="rect">
            <a:avLst/>
          </a:prstGeom>
          <a:noFill/>
        </p:spPr>
        <p:txBody>
          <a:bodyPr wrap="none" rtlCol="0">
            <a:spAutoFit/>
          </a:bodyPr>
          <a:lstStyle/>
          <a:p>
            <a:r>
              <a:rPr lang="tr-TR" dirty="0"/>
              <a:t>Video Link: </a:t>
            </a:r>
            <a:r>
              <a:rPr lang="tr-TR" dirty="0">
                <a:hlinkClick r:id="rId6"/>
              </a:rPr>
              <a:t>https://</a:t>
            </a:r>
            <a:r>
              <a:rPr lang="tr-TR" dirty="0" err="1">
                <a:hlinkClick r:id="rId6"/>
              </a:rPr>
              <a:t>youtu.be</a:t>
            </a:r>
            <a:r>
              <a:rPr lang="tr-TR" dirty="0">
                <a:hlinkClick r:id="rId6"/>
              </a:rPr>
              <a:t>/jZ2QNKFcLAU</a:t>
            </a:r>
            <a:endParaRPr lang="tr-TR" dirty="0"/>
          </a:p>
        </p:txBody>
      </p:sp>
      <p:sp>
        <p:nvSpPr>
          <p:cNvPr id="9" name="Metin kutusu 8">
            <a:extLst>
              <a:ext uri="{FF2B5EF4-FFF2-40B4-BE49-F238E27FC236}">
                <a16:creationId xmlns:a16="http://schemas.microsoft.com/office/drawing/2014/main" id="{64D1F12D-70CB-9C45-BBE1-83AF2E38F507}"/>
              </a:ext>
            </a:extLst>
          </p:cNvPr>
          <p:cNvSpPr txBox="1"/>
          <p:nvPr/>
        </p:nvSpPr>
        <p:spPr>
          <a:xfrm>
            <a:off x="526150" y="3500228"/>
            <a:ext cx="4820550" cy="307777"/>
          </a:xfrm>
          <a:prstGeom prst="rect">
            <a:avLst/>
          </a:prstGeom>
          <a:noFill/>
        </p:spPr>
        <p:txBody>
          <a:bodyPr wrap="none" rtlCol="0">
            <a:spAutoFit/>
          </a:bodyPr>
          <a:lstStyle/>
          <a:p>
            <a:r>
              <a:rPr lang="tr-TR" dirty="0" err="1"/>
              <a:t>Github</a:t>
            </a:r>
            <a:r>
              <a:rPr lang="tr-TR" dirty="0"/>
              <a:t> Link: </a:t>
            </a:r>
            <a:r>
              <a:rPr lang="tr-TR" dirty="0">
                <a:hlinkClick r:id="rId7"/>
              </a:rPr>
              <a:t>https://</a:t>
            </a:r>
            <a:r>
              <a:rPr lang="tr-TR" dirty="0" err="1">
                <a:hlinkClick r:id="rId7"/>
              </a:rPr>
              <a:t>github.com</a:t>
            </a:r>
            <a:r>
              <a:rPr lang="tr-TR" dirty="0">
                <a:hlinkClick r:id="rId7"/>
              </a:rPr>
              <a:t>/monder0116/Acikhack2022</a:t>
            </a:r>
            <a:endParaRPr lang="tr-TR" dirty="0"/>
          </a:p>
        </p:txBody>
      </p:sp>
      <p:pic>
        <p:nvPicPr>
          <p:cNvPr id="4" name="Resim 3">
            <a:extLst>
              <a:ext uri="{FF2B5EF4-FFF2-40B4-BE49-F238E27FC236}">
                <a16:creationId xmlns:a16="http://schemas.microsoft.com/office/drawing/2014/main" id="{A00E03DD-D408-5648-8872-29C557F45157}"/>
              </a:ext>
            </a:extLst>
          </p:cNvPr>
          <p:cNvPicPr>
            <a:picLocks noChangeAspect="1"/>
          </p:cNvPicPr>
          <p:nvPr/>
        </p:nvPicPr>
        <p:blipFill>
          <a:blip r:embed="rId8"/>
          <a:stretch>
            <a:fillRect/>
          </a:stretch>
        </p:blipFill>
        <p:spPr>
          <a:xfrm>
            <a:off x="640648" y="4136801"/>
            <a:ext cx="4706052" cy="206560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99"/>
        <p:cNvGrpSpPr/>
        <p:nvPr/>
      </p:nvGrpSpPr>
      <p:grpSpPr>
        <a:xfrm>
          <a:off x="0" y="0"/>
          <a:ext cx="0" cy="0"/>
          <a:chOff x="0" y="0"/>
          <a:chExt cx="0" cy="0"/>
        </a:xfrm>
      </p:grpSpPr>
      <p:sp>
        <p:nvSpPr>
          <p:cNvPr id="200" name="Google Shape;200;p9"/>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201" name="Google Shape;201;p9"/>
          <p:cNvSpPr txBox="1"/>
          <p:nvPr/>
        </p:nvSpPr>
        <p:spPr>
          <a:xfrm>
            <a:off x="7659224" y="788350"/>
            <a:ext cx="25095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202" name="Google Shape;202;p9"/>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203" name="Google Shape;203;p9"/>
          <p:cNvSpPr txBox="1"/>
          <p:nvPr/>
        </p:nvSpPr>
        <p:spPr>
          <a:xfrm>
            <a:off x="2863075" y="2856425"/>
            <a:ext cx="5309700" cy="751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800"/>
              <a:buFont typeface="Arial"/>
              <a:buNone/>
            </a:pPr>
            <a:r>
              <a:rPr lang="tr-TR" sz="4800" b="1" i="0" u="none" strike="noStrike" cap="none">
                <a:solidFill>
                  <a:srgbClr val="6E6E72"/>
                </a:solidFill>
                <a:latin typeface="Arial"/>
                <a:ea typeface="Arial"/>
                <a:cs typeface="Arial"/>
                <a:sym typeface="Arial"/>
              </a:rPr>
              <a:t>-</a:t>
            </a:r>
            <a:r>
              <a:rPr lang="tr-TR" sz="4800" b="1">
                <a:solidFill>
                  <a:srgbClr val="1C1C57"/>
                </a:solidFill>
              </a:rPr>
              <a:t>TEŞEKKÜRLER</a:t>
            </a:r>
            <a:r>
              <a:rPr lang="tr-TR" sz="4800" b="1" i="0" u="none" strike="noStrike" cap="none">
                <a:solidFill>
                  <a:srgbClr val="6E6E72"/>
                </a:solidFill>
                <a:latin typeface="Arial"/>
                <a:ea typeface="Arial"/>
                <a:cs typeface="Arial"/>
                <a:sym typeface="Arial"/>
              </a:rPr>
              <a:t>-</a:t>
            </a:r>
            <a:endParaRPr sz="4800" b="0" i="0" u="none" strike="noStrike" cap="none">
              <a:solidFill>
                <a:schemeClr val="dk1"/>
              </a:solidFill>
              <a:latin typeface="Arial"/>
              <a:ea typeface="Arial"/>
              <a:cs typeface="Arial"/>
              <a:sym typeface="Arial"/>
            </a:endParaRPr>
          </a:p>
        </p:txBody>
      </p:sp>
      <p:pic>
        <p:nvPicPr>
          <p:cNvPr id="204" name="Google Shape;204;p9"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0"/>
        <p:cNvGrpSpPr/>
        <p:nvPr/>
      </p:nvGrpSpPr>
      <p:grpSpPr>
        <a:xfrm>
          <a:off x="0" y="0"/>
          <a:ext cx="0" cy="0"/>
          <a:chOff x="0" y="0"/>
          <a:chExt cx="0" cy="0"/>
        </a:xfrm>
      </p:grpSpPr>
      <p:sp>
        <p:nvSpPr>
          <p:cNvPr id="61" name="Google Shape;61;p2"/>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62" name="Google Shape;62;p2"/>
          <p:cNvSpPr txBox="1"/>
          <p:nvPr/>
        </p:nvSpPr>
        <p:spPr>
          <a:xfrm>
            <a:off x="7659224" y="788350"/>
            <a:ext cx="25002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63" name="Google Shape;63;p2"/>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64" name="Google Shape;64;p2"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
        <p:nvSpPr>
          <p:cNvPr id="7" name="Google Shape;141;gd3b77bcd6a_0_1">
            <a:extLst>
              <a:ext uri="{FF2B5EF4-FFF2-40B4-BE49-F238E27FC236}">
                <a16:creationId xmlns:a16="http://schemas.microsoft.com/office/drawing/2014/main" id="{D43D303A-F973-8816-212C-FA158D0A8746}"/>
              </a:ext>
            </a:extLst>
          </p:cNvPr>
          <p:cNvSpPr txBox="1"/>
          <p:nvPr/>
        </p:nvSpPr>
        <p:spPr>
          <a:xfrm>
            <a:off x="293350" y="1675650"/>
            <a:ext cx="10106700" cy="218264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Problem</a:t>
            </a:r>
            <a:endParaRPr lang="tr-TR" sz="1650" dirty="0">
              <a:solidFill>
                <a:schemeClr val="dk1"/>
              </a:solidFill>
              <a:highlight>
                <a:schemeClr val="lt1"/>
              </a:highlight>
            </a:endParaRPr>
          </a:p>
          <a:p>
            <a:pPr marL="12700" marR="0" lvl="0" indent="0" algn="l" rtl="0">
              <a:lnSpc>
                <a:spcPct val="100000"/>
              </a:lnSpc>
              <a:spcBef>
                <a:spcPts val="0"/>
              </a:spcBef>
              <a:spcAft>
                <a:spcPts val="0"/>
              </a:spcAft>
              <a:buClr>
                <a:srgbClr val="000000"/>
              </a:buClr>
              <a:buSzPts val="4700"/>
              <a:buFont typeface="Arial"/>
              <a:buNone/>
            </a:pPr>
            <a:br>
              <a:rPr lang="tr-TR" sz="4700" b="1" i="0" u="none" strike="noStrike" cap="none" dirty="0">
                <a:solidFill>
                  <a:srgbClr val="1C1C57"/>
                </a:solidFill>
                <a:latin typeface="Arial"/>
                <a:ea typeface="Arial"/>
                <a:cs typeface="Arial"/>
                <a:sym typeface="Arial"/>
              </a:rPr>
            </a:br>
            <a:endParaRPr sz="4700" b="0" i="0" u="none" strike="noStrike" cap="none" dirty="0">
              <a:solidFill>
                <a:schemeClr val="dk1"/>
              </a:solidFill>
              <a:latin typeface="Arial"/>
              <a:ea typeface="Arial"/>
              <a:cs typeface="Arial"/>
              <a:sym typeface="Arial"/>
            </a:endParaRPr>
          </a:p>
        </p:txBody>
      </p:sp>
      <p:sp>
        <p:nvSpPr>
          <p:cNvPr id="8" name="Metin kutusu 7">
            <a:extLst>
              <a:ext uri="{FF2B5EF4-FFF2-40B4-BE49-F238E27FC236}">
                <a16:creationId xmlns:a16="http://schemas.microsoft.com/office/drawing/2014/main" id="{20E2D752-2F5E-DE4E-BD1C-BA0FF36E20C1}"/>
              </a:ext>
            </a:extLst>
          </p:cNvPr>
          <p:cNvSpPr txBox="1"/>
          <p:nvPr/>
        </p:nvSpPr>
        <p:spPr>
          <a:xfrm>
            <a:off x="138435" y="2994100"/>
            <a:ext cx="3981691" cy="2677656"/>
          </a:xfrm>
          <a:prstGeom prst="rect">
            <a:avLst/>
          </a:prstGeom>
          <a:noFill/>
        </p:spPr>
        <p:txBody>
          <a:bodyPr wrap="square" rtlCol="0">
            <a:spAutoFit/>
          </a:bodyPr>
          <a:lstStyle/>
          <a:p>
            <a:r>
              <a:rPr lang="tr-TR" dirty="0"/>
              <a:t>Tekstil sektörünün en önemli sorunlarından birisi olan olan tasarımların kopyalanma problemini ele alıyoruz. Firmalar, tasarımcılar her geçen gün yeni bir tasarım oluşturarak bu tasarımları üretime sunmayı hedeflemektedirler. Fakat benzer tasarımların veya birebir aynı tasarımlar farklı firmalar tarafından da üretilebilir olup bu durum için tasarımın patentinin alınması gerekmektedir. Tasarım patent süreçlerinin çok uzun sürmesi ve maliyetli olması firmaya hem pazarlama hem de üretim tarafında oldukça yüksek maliyetlere sebebiyet vermektedir. </a:t>
            </a:r>
          </a:p>
        </p:txBody>
      </p:sp>
      <p:pic>
        <p:nvPicPr>
          <p:cNvPr id="1026" name="Picture 2" descr="Grafik Tasarım Nedir? | Kozmos Lisesi">
            <a:extLst>
              <a:ext uri="{FF2B5EF4-FFF2-40B4-BE49-F238E27FC236}">
                <a16:creationId xmlns:a16="http://schemas.microsoft.com/office/drawing/2014/main" id="{01571A5E-C3A3-EE42-A33A-4AFFD0C57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75041" y="3858298"/>
            <a:ext cx="5729468" cy="24017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hir Tekstil – Özenli Üretim ve Kalite">
            <a:extLst>
              <a:ext uri="{FF2B5EF4-FFF2-40B4-BE49-F238E27FC236}">
                <a16:creationId xmlns:a16="http://schemas.microsoft.com/office/drawing/2014/main" id="{B4968FA9-AC66-1B42-A236-BAC1713FD0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5041" y="1426560"/>
            <a:ext cx="5729468" cy="22779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70" name="Google Shape;70;p3"/>
          <p:cNvSpPr/>
          <p:nvPr/>
        </p:nvSpPr>
        <p:spPr>
          <a:xfrm>
            <a:off x="1868358" y="697799"/>
            <a:ext cx="0" cy="786765"/>
          </a:xfrm>
          <a:custGeom>
            <a:avLst/>
            <a:gdLst/>
            <a:ahLst/>
            <a:cxnLst/>
            <a:rect l="l" t="t" r="r" b="b"/>
            <a:pathLst>
              <a:path w="120000" h="786765" extrusionOk="0">
                <a:moveTo>
                  <a:pt x="0" y="786167"/>
                </a:moveTo>
                <a:lnTo>
                  <a:pt x="0" y="0"/>
                </a:lnTo>
              </a:path>
            </a:pathLst>
          </a:custGeom>
          <a:noFill/>
          <a:ln w="9525" cap="flat" cmpd="sng">
            <a:solidFill>
              <a:srgbClr val="606087"/>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 name="Google Shape;71;p3"/>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72" name="Google Shape;72;p3"/>
          <p:cNvSpPr txBox="1"/>
          <p:nvPr/>
        </p:nvSpPr>
        <p:spPr>
          <a:xfrm>
            <a:off x="7659224" y="788350"/>
            <a:ext cx="26136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73" name="Google Shape;73;p3"/>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74" name="Google Shape;74;p3"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
        <p:nvSpPr>
          <p:cNvPr id="9" name="Google Shape;141;gd3b77bcd6a_0_1">
            <a:extLst>
              <a:ext uri="{FF2B5EF4-FFF2-40B4-BE49-F238E27FC236}">
                <a16:creationId xmlns:a16="http://schemas.microsoft.com/office/drawing/2014/main" id="{A54C23E6-8EEB-76BC-4580-C85D53D015A2}"/>
              </a:ext>
            </a:extLst>
          </p:cNvPr>
          <p:cNvSpPr txBox="1"/>
          <p:nvPr/>
        </p:nvSpPr>
        <p:spPr>
          <a:xfrm>
            <a:off x="293350" y="1722536"/>
            <a:ext cx="10106700" cy="17132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Çözüm</a:t>
            </a:r>
            <a:endParaRPr sz="1650" dirty="0">
              <a:solidFill>
                <a:schemeClr val="dk1"/>
              </a:solidFill>
              <a:highlight>
                <a:schemeClr val="lt1"/>
              </a:highlight>
            </a:endParaRPr>
          </a:p>
          <a:p>
            <a:pPr marL="12700" marR="0" lvl="0" indent="0" algn="l" rtl="0">
              <a:lnSpc>
                <a:spcPct val="100000"/>
              </a:lnSpc>
              <a:spcBef>
                <a:spcPts val="0"/>
              </a:spcBef>
              <a:spcAft>
                <a:spcPts val="0"/>
              </a:spcAft>
              <a:buClr>
                <a:srgbClr val="000000"/>
              </a:buClr>
              <a:buSzPts val="4700"/>
              <a:buFont typeface="Arial"/>
              <a:buNone/>
            </a:pPr>
            <a:r>
              <a:rPr lang="tr-TR" sz="1650" dirty="0">
                <a:solidFill>
                  <a:schemeClr val="dk1"/>
                </a:solidFill>
                <a:highlight>
                  <a:schemeClr val="lt1"/>
                </a:highlight>
              </a:rPr>
              <a:t>Bu problem mevcut durumda nasıl çözülüyor?</a:t>
            </a:r>
            <a:br>
              <a:rPr lang="tr-TR" sz="4700" b="1" i="0" u="none" strike="noStrike" cap="none" dirty="0">
                <a:solidFill>
                  <a:srgbClr val="1C1C57"/>
                </a:solidFill>
                <a:latin typeface="Arial"/>
                <a:ea typeface="Arial"/>
                <a:cs typeface="Arial"/>
                <a:sym typeface="Arial"/>
              </a:rPr>
            </a:br>
            <a:endParaRPr sz="4700" b="0" i="0" u="none" strike="noStrike" cap="none" dirty="0">
              <a:solidFill>
                <a:schemeClr val="dk1"/>
              </a:solidFill>
              <a:latin typeface="Arial"/>
              <a:ea typeface="Arial"/>
              <a:cs typeface="Arial"/>
              <a:sym typeface="Arial"/>
            </a:endParaRPr>
          </a:p>
        </p:txBody>
      </p:sp>
      <p:sp>
        <p:nvSpPr>
          <p:cNvPr id="2" name="Metin kutusu 1">
            <a:extLst>
              <a:ext uri="{FF2B5EF4-FFF2-40B4-BE49-F238E27FC236}">
                <a16:creationId xmlns:a16="http://schemas.microsoft.com/office/drawing/2014/main" id="{3CD34DF9-B8AF-3649-B20A-6C9B747B5E8E}"/>
              </a:ext>
            </a:extLst>
          </p:cNvPr>
          <p:cNvSpPr txBox="1"/>
          <p:nvPr/>
        </p:nvSpPr>
        <p:spPr>
          <a:xfrm>
            <a:off x="293350" y="3042761"/>
            <a:ext cx="4551152" cy="1477328"/>
          </a:xfrm>
          <a:prstGeom prst="rect">
            <a:avLst/>
          </a:prstGeom>
          <a:noFill/>
        </p:spPr>
        <p:txBody>
          <a:bodyPr wrap="square" rtlCol="0">
            <a:spAutoFit/>
          </a:bodyPr>
          <a:lstStyle/>
          <a:p>
            <a:r>
              <a:rPr lang="tr-TR" sz="1800" dirty="0"/>
              <a:t>Oluşturulan tasarımlar çeşitli web sitelerinde sanal tarih ve sahiplenme damgaları satın alınarak veya noter huzurunda eser sahiplenmesi yapılarak çözüm oluşturulmaktadır.</a:t>
            </a:r>
          </a:p>
        </p:txBody>
      </p:sp>
      <p:pic>
        <p:nvPicPr>
          <p:cNvPr id="2054" name="Picture 6" descr="Noter nedir? - Molatik Hayat">
            <a:extLst>
              <a:ext uri="{FF2B5EF4-FFF2-40B4-BE49-F238E27FC236}">
                <a16:creationId xmlns:a16="http://schemas.microsoft.com/office/drawing/2014/main" id="{F04D78F2-3931-3042-8CF7-13582C4A7D4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19000"/>
                    </a14:imgEffect>
                  </a14:imgLayer>
                </a14:imgProps>
              </a:ext>
              <a:ext uri="{28A0092B-C50C-407E-A947-70E740481C1C}">
                <a14:useLocalDpi xmlns:a14="http://schemas.microsoft.com/office/drawing/2010/main" val="0"/>
              </a:ext>
            </a:extLst>
          </a:blip>
          <a:srcRect/>
          <a:stretch>
            <a:fillRect/>
          </a:stretch>
        </p:blipFill>
        <p:spPr bwMode="auto">
          <a:xfrm>
            <a:off x="5848900" y="1610296"/>
            <a:ext cx="4266343" cy="26459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Zaman Damgası - E-Tuğra Elektronik Sertifika Hizmet Sağlayıcısı">
            <a:extLst>
              <a:ext uri="{FF2B5EF4-FFF2-40B4-BE49-F238E27FC236}">
                <a16:creationId xmlns:a16="http://schemas.microsoft.com/office/drawing/2014/main" id="{2E2DAFEF-474F-2E44-B7AA-F088522D3A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0371" y="4266329"/>
            <a:ext cx="3911600" cy="297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pic>
        <p:nvPicPr>
          <p:cNvPr id="3074" name="Picture 2" descr="Diagram of SIFT keypoint detection algorithm showing one octave with 6... |  Download Scientific Diagram">
            <a:extLst>
              <a:ext uri="{FF2B5EF4-FFF2-40B4-BE49-F238E27FC236}">
                <a16:creationId xmlns:a16="http://schemas.microsoft.com/office/drawing/2014/main" id="{375697E6-9B67-434F-BA3A-64327DBC8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707" y="3988582"/>
            <a:ext cx="4976965" cy="2270658"/>
          </a:xfrm>
          <a:prstGeom prst="rect">
            <a:avLst/>
          </a:prstGeom>
          <a:noFill/>
          <a:extLst>
            <a:ext uri="{909E8E84-426E-40DD-AFC4-6F175D3DCCD1}">
              <a14:hiddenFill xmlns:a14="http://schemas.microsoft.com/office/drawing/2010/main">
                <a:solidFill>
                  <a:srgbClr val="FFFFFF"/>
                </a:solidFill>
              </a14:hiddenFill>
            </a:ext>
          </a:extLst>
        </p:spPr>
      </p:pic>
      <p:pic>
        <p:nvPicPr>
          <p:cNvPr id="81" name="Google Shape;81;p4"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
        <p:nvSpPr>
          <p:cNvPr id="82" name="Google Shape;82;p4"/>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5"/>
              </a:rPr>
              <a:t>www.turkiyeacikkaynakplatformu.com</a:t>
            </a:r>
            <a:endParaRPr/>
          </a:p>
        </p:txBody>
      </p:sp>
      <p:sp>
        <p:nvSpPr>
          <p:cNvPr id="83" name="Google Shape;83;p4"/>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84" name="Google Shape;84;p4"/>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28" name="Google Shape;141;gd3b77bcd6a_0_1">
            <a:extLst>
              <a:ext uri="{FF2B5EF4-FFF2-40B4-BE49-F238E27FC236}">
                <a16:creationId xmlns:a16="http://schemas.microsoft.com/office/drawing/2014/main" id="{A21AE229-8AA5-557C-02F2-EFF3D1F6D8EA}"/>
              </a:ext>
            </a:extLst>
          </p:cNvPr>
          <p:cNvSpPr txBox="1"/>
          <p:nvPr/>
        </p:nvSpPr>
        <p:spPr>
          <a:xfrm>
            <a:off x="293350" y="1675650"/>
            <a:ext cx="10106700" cy="9900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Çözüm 2</a:t>
            </a:r>
            <a:endParaRPr sz="1650" dirty="0">
              <a:solidFill>
                <a:schemeClr val="dk1"/>
              </a:solidFill>
              <a:highlight>
                <a:schemeClr val="lt1"/>
              </a:highlight>
            </a:endParaRPr>
          </a:p>
          <a:p>
            <a:pPr marL="12700" marR="0" lvl="0" indent="0" algn="l" rtl="0">
              <a:lnSpc>
                <a:spcPct val="100000"/>
              </a:lnSpc>
              <a:spcBef>
                <a:spcPts val="0"/>
              </a:spcBef>
              <a:spcAft>
                <a:spcPts val="0"/>
              </a:spcAft>
              <a:buClr>
                <a:srgbClr val="000000"/>
              </a:buClr>
              <a:buSzPts val="4700"/>
              <a:buFont typeface="Arial"/>
              <a:buNone/>
            </a:pPr>
            <a:r>
              <a:rPr lang="tr-TR" sz="1650" dirty="0">
                <a:solidFill>
                  <a:schemeClr val="dk1"/>
                </a:solidFill>
                <a:highlight>
                  <a:schemeClr val="lt1"/>
                </a:highlight>
              </a:rPr>
              <a:t>Fikriniz/Projeniz tanımlanan problemi hangi yöntemle nasıl çözüyor?</a:t>
            </a:r>
            <a:endParaRPr sz="4700" b="1" dirty="0">
              <a:solidFill>
                <a:schemeClr val="dk1"/>
              </a:solidFill>
            </a:endParaRPr>
          </a:p>
        </p:txBody>
      </p:sp>
      <p:sp>
        <p:nvSpPr>
          <p:cNvPr id="7" name="Metin kutusu 6">
            <a:extLst>
              <a:ext uri="{FF2B5EF4-FFF2-40B4-BE49-F238E27FC236}">
                <a16:creationId xmlns:a16="http://schemas.microsoft.com/office/drawing/2014/main" id="{1D96A7B5-7F58-A847-97AA-04F8DF641417}"/>
              </a:ext>
            </a:extLst>
          </p:cNvPr>
          <p:cNvSpPr txBox="1"/>
          <p:nvPr/>
        </p:nvSpPr>
        <p:spPr>
          <a:xfrm>
            <a:off x="170229" y="2972397"/>
            <a:ext cx="3151705" cy="2462213"/>
          </a:xfrm>
          <a:prstGeom prst="rect">
            <a:avLst/>
          </a:prstGeom>
          <a:noFill/>
        </p:spPr>
        <p:txBody>
          <a:bodyPr wrap="square" rtlCol="0">
            <a:spAutoFit/>
          </a:bodyPr>
          <a:lstStyle/>
          <a:p>
            <a:r>
              <a:rPr lang="tr-TR" dirty="0"/>
              <a:t>Oluşturulan tasarımların bir blok zincir üzerinde bilgisayar ile görme algoritmaları kullanılarak şifrelenmesi ve blok zinciri içerisinde saklanması sağlanmaktadır. Tasarımın görüntüsü üzerinden oluşturulacak şifreleme ile benzer figür ve tasarımların blok zincire dahil edilmemesi sağlanarak, </a:t>
            </a:r>
            <a:r>
              <a:rPr lang="tr-TR" dirty="0" err="1"/>
              <a:t>blockchain</a:t>
            </a:r>
            <a:r>
              <a:rPr lang="tr-TR" dirty="0"/>
              <a:t> tabanlı bir tasarım  depolama, lisanslama sistemi oluşturulmuştur.</a:t>
            </a:r>
          </a:p>
        </p:txBody>
      </p:sp>
      <p:pic>
        <p:nvPicPr>
          <p:cNvPr id="2050" name="Picture 2" descr="How can blockchain principles help improve ESG systems? | World Economic  Forum">
            <a:extLst>
              <a:ext uri="{FF2B5EF4-FFF2-40B4-BE49-F238E27FC236}">
                <a16:creationId xmlns:a16="http://schemas.microsoft.com/office/drawing/2014/main" id="{4999EAE3-8578-CB48-97DC-E91F254655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8534243" y="4584987"/>
            <a:ext cx="2450873" cy="1280741"/>
          </a:xfrm>
          <a:prstGeom prst="rect">
            <a:avLst/>
          </a:prstGeom>
          <a:noFill/>
          <a:extLst>
            <a:ext uri="{909E8E84-426E-40DD-AFC4-6F175D3DCCD1}">
              <a14:hiddenFill xmlns:a14="http://schemas.microsoft.com/office/drawing/2010/main">
                <a:solidFill>
                  <a:srgbClr val="FFFFFF"/>
                </a:solidFill>
              </a14:hiddenFill>
            </a:ext>
          </a:extLst>
        </p:spPr>
      </p:pic>
      <p:sp>
        <p:nvSpPr>
          <p:cNvPr id="3" name="Metin kutusu 2">
            <a:extLst>
              <a:ext uri="{FF2B5EF4-FFF2-40B4-BE49-F238E27FC236}">
                <a16:creationId xmlns:a16="http://schemas.microsoft.com/office/drawing/2014/main" id="{9253BA93-C3DC-994A-9698-BAB8056CC7BF}"/>
              </a:ext>
            </a:extLst>
          </p:cNvPr>
          <p:cNvSpPr txBox="1"/>
          <p:nvPr/>
        </p:nvSpPr>
        <p:spPr>
          <a:xfrm>
            <a:off x="8525005" y="4830904"/>
            <a:ext cx="453970" cy="646331"/>
          </a:xfrm>
          <a:prstGeom prst="rect">
            <a:avLst/>
          </a:prstGeom>
          <a:noFill/>
        </p:spPr>
        <p:txBody>
          <a:bodyPr wrap="none" rtlCol="0">
            <a:spAutoFit/>
          </a:bodyPr>
          <a:lstStyle/>
          <a:p>
            <a:r>
              <a:rPr lang="tr-TR" sz="3600" dirty="0"/>
              <a:t>+</a:t>
            </a:r>
            <a:endParaRPr lang="tr-TR" dirty="0"/>
          </a:p>
        </p:txBody>
      </p:sp>
      <p:sp>
        <p:nvSpPr>
          <p:cNvPr id="4" name="Metin kutusu 3">
            <a:extLst>
              <a:ext uri="{FF2B5EF4-FFF2-40B4-BE49-F238E27FC236}">
                <a16:creationId xmlns:a16="http://schemas.microsoft.com/office/drawing/2014/main" id="{28A5F976-AA68-B948-B9BD-128E5A23D17F}"/>
              </a:ext>
            </a:extLst>
          </p:cNvPr>
          <p:cNvSpPr txBox="1"/>
          <p:nvPr/>
        </p:nvSpPr>
        <p:spPr>
          <a:xfrm>
            <a:off x="4907666" y="3507129"/>
            <a:ext cx="1508746" cy="307777"/>
          </a:xfrm>
          <a:prstGeom prst="rect">
            <a:avLst/>
          </a:prstGeom>
          <a:noFill/>
        </p:spPr>
        <p:txBody>
          <a:bodyPr wrap="none" rtlCol="0">
            <a:spAutoFit/>
          </a:bodyPr>
          <a:lstStyle/>
          <a:p>
            <a:r>
              <a:rPr lang="tr-TR" u="sng" dirty="0" err="1"/>
              <a:t>Computer</a:t>
            </a:r>
            <a:r>
              <a:rPr lang="tr-TR" u="sng" dirty="0"/>
              <a:t> </a:t>
            </a:r>
            <a:r>
              <a:rPr lang="tr-TR" u="sng" dirty="0" err="1"/>
              <a:t>Vision</a:t>
            </a:r>
            <a:endParaRPr lang="tr-TR" u="sng" dirty="0"/>
          </a:p>
        </p:txBody>
      </p:sp>
      <p:sp>
        <p:nvSpPr>
          <p:cNvPr id="15" name="Metin kutusu 14">
            <a:extLst>
              <a:ext uri="{FF2B5EF4-FFF2-40B4-BE49-F238E27FC236}">
                <a16:creationId xmlns:a16="http://schemas.microsoft.com/office/drawing/2014/main" id="{FCBCE236-7C95-E043-9217-AEC562FA46B7}"/>
              </a:ext>
            </a:extLst>
          </p:cNvPr>
          <p:cNvSpPr txBox="1"/>
          <p:nvPr/>
        </p:nvSpPr>
        <p:spPr>
          <a:xfrm>
            <a:off x="8525005" y="3337851"/>
            <a:ext cx="453970" cy="646331"/>
          </a:xfrm>
          <a:prstGeom prst="rect">
            <a:avLst/>
          </a:prstGeom>
          <a:noFill/>
        </p:spPr>
        <p:txBody>
          <a:bodyPr wrap="none" rtlCol="0">
            <a:spAutoFit/>
          </a:bodyPr>
          <a:lstStyle/>
          <a:p>
            <a:r>
              <a:rPr lang="tr-TR" sz="3600" dirty="0"/>
              <a:t>+</a:t>
            </a:r>
            <a:endParaRPr lang="tr-TR" dirty="0"/>
          </a:p>
        </p:txBody>
      </p:sp>
      <p:sp>
        <p:nvSpPr>
          <p:cNvPr id="16" name="Metin kutusu 15">
            <a:extLst>
              <a:ext uri="{FF2B5EF4-FFF2-40B4-BE49-F238E27FC236}">
                <a16:creationId xmlns:a16="http://schemas.microsoft.com/office/drawing/2014/main" id="{BB9F8275-86EA-2040-A772-C7A5E0D83E35}"/>
              </a:ext>
            </a:extLst>
          </p:cNvPr>
          <p:cNvSpPr txBox="1"/>
          <p:nvPr/>
        </p:nvSpPr>
        <p:spPr>
          <a:xfrm>
            <a:off x="9188849" y="3507129"/>
            <a:ext cx="1141659" cy="307777"/>
          </a:xfrm>
          <a:prstGeom prst="rect">
            <a:avLst/>
          </a:prstGeom>
          <a:noFill/>
        </p:spPr>
        <p:txBody>
          <a:bodyPr wrap="none" rtlCol="0">
            <a:spAutoFit/>
          </a:bodyPr>
          <a:lstStyle/>
          <a:p>
            <a:r>
              <a:rPr lang="tr-TR" u="sng" dirty="0" err="1"/>
              <a:t>Block</a:t>
            </a:r>
            <a:r>
              <a:rPr lang="tr-TR" u="sng" dirty="0"/>
              <a:t> </a:t>
            </a:r>
            <a:r>
              <a:rPr lang="tr-TR" u="sng" dirty="0" err="1"/>
              <a:t>Chain</a:t>
            </a:r>
            <a:endParaRPr lang="tr-TR" u="sng"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6E08810-2841-C045-BA09-61CD611E0D0D}"/>
              </a:ext>
            </a:extLst>
          </p:cNvPr>
          <p:cNvPicPr>
            <a:picLocks noChangeAspect="1"/>
          </p:cNvPicPr>
          <p:nvPr/>
        </p:nvPicPr>
        <p:blipFill>
          <a:blip r:embed="rId2"/>
          <a:stretch>
            <a:fillRect/>
          </a:stretch>
        </p:blipFill>
        <p:spPr>
          <a:xfrm>
            <a:off x="1496181" y="1270743"/>
            <a:ext cx="1460503" cy="1315648"/>
          </a:xfrm>
          <a:prstGeom prst="rect">
            <a:avLst/>
          </a:prstGeom>
        </p:spPr>
      </p:pic>
      <p:pic>
        <p:nvPicPr>
          <p:cNvPr id="6" name="Resim 5">
            <a:extLst>
              <a:ext uri="{FF2B5EF4-FFF2-40B4-BE49-F238E27FC236}">
                <a16:creationId xmlns:a16="http://schemas.microsoft.com/office/drawing/2014/main" id="{379BADE9-896A-3F4E-A3E8-AE5E4B009A9B}"/>
              </a:ext>
            </a:extLst>
          </p:cNvPr>
          <p:cNvPicPr>
            <a:picLocks noChangeAspect="1"/>
          </p:cNvPicPr>
          <p:nvPr/>
        </p:nvPicPr>
        <p:blipFill>
          <a:blip r:embed="rId3"/>
          <a:stretch>
            <a:fillRect/>
          </a:stretch>
        </p:blipFill>
        <p:spPr>
          <a:xfrm>
            <a:off x="692017" y="1496433"/>
            <a:ext cx="1534415" cy="1315648"/>
          </a:xfrm>
          <a:prstGeom prst="rect">
            <a:avLst/>
          </a:prstGeom>
        </p:spPr>
      </p:pic>
      <p:pic>
        <p:nvPicPr>
          <p:cNvPr id="13" name="Resim 12">
            <a:extLst>
              <a:ext uri="{FF2B5EF4-FFF2-40B4-BE49-F238E27FC236}">
                <a16:creationId xmlns:a16="http://schemas.microsoft.com/office/drawing/2014/main" id="{D8EC22AD-FB7E-3049-ADB7-5204F8FBD3AF}"/>
              </a:ext>
            </a:extLst>
          </p:cNvPr>
          <p:cNvPicPr>
            <a:picLocks noChangeAspect="1"/>
          </p:cNvPicPr>
          <p:nvPr/>
        </p:nvPicPr>
        <p:blipFill>
          <a:blip r:embed="rId4"/>
          <a:stretch>
            <a:fillRect/>
          </a:stretch>
        </p:blipFill>
        <p:spPr>
          <a:xfrm>
            <a:off x="502658" y="1722124"/>
            <a:ext cx="1146707" cy="1315648"/>
          </a:xfrm>
          <a:prstGeom prst="rect">
            <a:avLst/>
          </a:prstGeom>
        </p:spPr>
      </p:pic>
      <p:pic>
        <p:nvPicPr>
          <p:cNvPr id="1026" name="Picture 2" descr="The overall architecture of the Convolutional Neural Network (CNN)... |  Download Scientific Diagram">
            <a:extLst>
              <a:ext uri="{FF2B5EF4-FFF2-40B4-BE49-F238E27FC236}">
                <a16:creationId xmlns:a16="http://schemas.microsoft.com/office/drawing/2014/main" id="{74FD9822-877D-EA42-8350-3710EE4759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823" b="17811"/>
          <a:stretch/>
        </p:blipFill>
        <p:spPr bwMode="auto">
          <a:xfrm>
            <a:off x="4296312" y="1116769"/>
            <a:ext cx="4170656" cy="1888682"/>
          </a:xfrm>
          <a:prstGeom prst="rect">
            <a:avLst/>
          </a:prstGeom>
          <a:noFill/>
          <a:extLst>
            <a:ext uri="{909E8E84-426E-40DD-AFC4-6F175D3DCCD1}">
              <a14:hiddenFill xmlns:a14="http://schemas.microsoft.com/office/drawing/2010/main">
                <a:solidFill>
                  <a:srgbClr val="FFFFFF"/>
                </a:solidFill>
              </a14:hiddenFill>
            </a:ext>
          </a:extLst>
        </p:spPr>
      </p:pic>
      <p:sp>
        <p:nvSpPr>
          <p:cNvPr id="14" name="Metin kutusu 13">
            <a:extLst>
              <a:ext uri="{FF2B5EF4-FFF2-40B4-BE49-F238E27FC236}">
                <a16:creationId xmlns:a16="http://schemas.microsoft.com/office/drawing/2014/main" id="{A4D81F32-6E15-2C4F-AD88-AC89BBE35E3E}"/>
              </a:ext>
            </a:extLst>
          </p:cNvPr>
          <p:cNvSpPr txBox="1"/>
          <p:nvPr/>
        </p:nvSpPr>
        <p:spPr>
          <a:xfrm>
            <a:off x="9097060" y="2290531"/>
            <a:ext cx="1351652" cy="281295"/>
          </a:xfrm>
          <a:prstGeom prst="rect">
            <a:avLst/>
          </a:prstGeom>
          <a:noFill/>
        </p:spPr>
        <p:txBody>
          <a:bodyPr wrap="none" rtlCol="0">
            <a:spAutoFit/>
          </a:bodyPr>
          <a:lstStyle/>
          <a:p>
            <a:r>
              <a:rPr lang="tr-TR" sz="1228" dirty="0" err="1"/>
              <a:t>Feature</a:t>
            </a:r>
            <a:r>
              <a:rPr lang="tr-TR" sz="1228" dirty="0"/>
              <a:t> </a:t>
            </a:r>
            <a:r>
              <a:rPr lang="tr-TR" sz="1228" dirty="0" err="1"/>
              <a:t>Vectors</a:t>
            </a:r>
            <a:r>
              <a:rPr lang="tr-TR" sz="1228" dirty="0"/>
              <a:t> </a:t>
            </a:r>
          </a:p>
        </p:txBody>
      </p:sp>
      <p:pic>
        <p:nvPicPr>
          <p:cNvPr id="15" name="Resim 14">
            <a:extLst>
              <a:ext uri="{FF2B5EF4-FFF2-40B4-BE49-F238E27FC236}">
                <a16:creationId xmlns:a16="http://schemas.microsoft.com/office/drawing/2014/main" id="{6F6CFBE9-908C-5642-91D4-75334BE433AD}"/>
              </a:ext>
            </a:extLst>
          </p:cNvPr>
          <p:cNvPicPr>
            <a:picLocks noChangeAspect="1"/>
          </p:cNvPicPr>
          <p:nvPr/>
        </p:nvPicPr>
        <p:blipFill>
          <a:blip r:embed="rId6"/>
          <a:stretch>
            <a:fillRect/>
          </a:stretch>
        </p:blipFill>
        <p:spPr>
          <a:xfrm rot="5400000">
            <a:off x="9583817" y="1447705"/>
            <a:ext cx="445558" cy="1258702"/>
          </a:xfrm>
          <a:prstGeom prst="rect">
            <a:avLst/>
          </a:prstGeom>
        </p:spPr>
      </p:pic>
      <p:sp>
        <p:nvSpPr>
          <p:cNvPr id="16" name="Metin kutusu 15">
            <a:extLst>
              <a:ext uri="{FF2B5EF4-FFF2-40B4-BE49-F238E27FC236}">
                <a16:creationId xmlns:a16="http://schemas.microsoft.com/office/drawing/2014/main" id="{96899B13-4531-BA49-AB8B-39438A5EB4FF}"/>
              </a:ext>
            </a:extLst>
          </p:cNvPr>
          <p:cNvSpPr txBox="1"/>
          <p:nvPr/>
        </p:nvSpPr>
        <p:spPr>
          <a:xfrm>
            <a:off x="281787" y="3121990"/>
            <a:ext cx="3116496" cy="470257"/>
          </a:xfrm>
          <a:prstGeom prst="rect">
            <a:avLst/>
          </a:prstGeom>
          <a:noFill/>
        </p:spPr>
        <p:txBody>
          <a:bodyPr wrap="square" rtlCol="0">
            <a:spAutoFit/>
          </a:bodyPr>
          <a:lstStyle/>
          <a:p>
            <a:pPr algn="ctr"/>
            <a:r>
              <a:rPr lang="tr-TR" sz="1228" dirty="0"/>
              <a:t>1) Kullanıcı Tarafından Desen Görüntülerinin Sisteme Yüklenmesi</a:t>
            </a:r>
          </a:p>
        </p:txBody>
      </p:sp>
      <p:sp>
        <p:nvSpPr>
          <p:cNvPr id="17" name="Metin kutusu 16">
            <a:extLst>
              <a:ext uri="{FF2B5EF4-FFF2-40B4-BE49-F238E27FC236}">
                <a16:creationId xmlns:a16="http://schemas.microsoft.com/office/drawing/2014/main" id="{44A797C5-B698-D049-A3FC-76E9DDA2CB08}"/>
              </a:ext>
            </a:extLst>
          </p:cNvPr>
          <p:cNvSpPr txBox="1"/>
          <p:nvPr/>
        </p:nvSpPr>
        <p:spPr>
          <a:xfrm>
            <a:off x="4101230" y="3138766"/>
            <a:ext cx="4170656" cy="470257"/>
          </a:xfrm>
          <a:prstGeom prst="rect">
            <a:avLst/>
          </a:prstGeom>
          <a:noFill/>
        </p:spPr>
        <p:txBody>
          <a:bodyPr wrap="square" rtlCol="0">
            <a:spAutoFit/>
          </a:bodyPr>
          <a:lstStyle/>
          <a:p>
            <a:pPr algn="ctr"/>
            <a:r>
              <a:rPr lang="tr-TR" sz="1228" dirty="0"/>
              <a:t>2) Görüntü özelliklerinin çıkartılması </a:t>
            </a:r>
          </a:p>
          <a:p>
            <a:pPr algn="ctr"/>
            <a:r>
              <a:rPr lang="tr-TR" sz="1228" dirty="0"/>
              <a:t>- SIFT </a:t>
            </a:r>
            <a:r>
              <a:rPr lang="tr-TR" sz="1228" dirty="0" err="1"/>
              <a:t>Algorithm</a:t>
            </a:r>
            <a:r>
              <a:rPr lang="tr-TR" sz="1228" dirty="0"/>
              <a:t> ve CNN</a:t>
            </a:r>
          </a:p>
        </p:txBody>
      </p:sp>
      <p:cxnSp>
        <p:nvCxnSpPr>
          <p:cNvPr id="19" name="Düz Bağlayıcı 18">
            <a:extLst>
              <a:ext uri="{FF2B5EF4-FFF2-40B4-BE49-F238E27FC236}">
                <a16:creationId xmlns:a16="http://schemas.microsoft.com/office/drawing/2014/main" id="{CD814951-AB4E-FE47-BA1F-42F26267E6C2}"/>
              </a:ext>
            </a:extLst>
          </p:cNvPr>
          <p:cNvCxnSpPr/>
          <p:nvPr/>
        </p:nvCxnSpPr>
        <p:spPr>
          <a:xfrm>
            <a:off x="422679" y="3781425"/>
            <a:ext cx="101442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502FB856-49EC-3943-87DA-B057B7168569}"/>
              </a:ext>
            </a:extLst>
          </p:cNvPr>
          <p:cNvCxnSpPr/>
          <p:nvPr/>
        </p:nvCxnSpPr>
        <p:spPr>
          <a:xfrm>
            <a:off x="3283885" y="2174753"/>
            <a:ext cx="715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33942EAE-273C-F249-8D33-56A60842E69C}"/>
              </a:ext>
            </a:extLst>
          </p:cNvPr>
          <p:cNvSpPr txBox="1"/>
          <p:nvPr/>
        </p:nvSpPr>
        <p:spPr>
          <a:xfrm>
            <a:off x="8910889" y="2710929"/>
            <a:ext cx="1723228" cy="659219"/>
          </a:xfrm>
          <a:prstGeom prst="rect">
            <a:avLst/>
          </a:prstGeom>
          <a:noFill/>
        </p:spPr>
        <p:txBody>
          <a:bodyPr wrap="square" rtlCol="0">
            <a:spAutoFit/>
          </a:bodyPr>
          <a:lstStyle/>
          <a:p>
            <a:r>
              <a:rPr lang="tr-TR" sz="1228" dirty="0"/>
              <a:t>3) Görüntüye ait özelliklerin içerdiği vektörün oluşması</a:t>
            </a:r>
          </a:p>
        </p:txBody>
      </p:sp>
      <p:cxnSp>
        <p:nvCxnSpPr>
          <p:cNvPr id="24" name="Düz Ok Bağlayıcısı 23">
            <a:extLst>
              <a:ext uri="{FF2B5EF4-FFF2-40B4-BE49-F238E27FC236}">
                <a16:creationId xmlns:a16="http://schemas.microsoft.com/office/drawing/2014/main" id="{A82834C5-47E1-D34A-8828-B7CE0C1CB9CE}"/>
              </a:ext>
            </a:extLst>
          </p:cNvPr>
          <p:cNvCxnSpPr>
            <a:cxnSpLocks/>
          </p:cNvCxnSpPr>
          <p:nvPr/>
        </p:nvCxnSpPr>
        <p:spPr>
          <a:xfrm>
            <a:off x="8594458" y="2174753"/>
            <a:ext cx="520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3ED15BB8-3237-7C45-A420-EA7B18C2F20A}"/>
              </a:ext>
            </a:extLst>
          </p:cNvPr>
          <p:cNvCxnSpPr>
            <a:cxnSpLocks/>
          </p:cNvCxnSpPr>
          <p:nvPr/>
        </p:nvCxnSpPr>
        <p:spPr>
          <a:xfrm>
            <a:off x="555791" y="5234655"/>
            <a:ext cx="520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Küp 26">
            <a:extLst>
              <a:ext uri="{FF2B5EF4-FFF2-40B4-BE49-F238E27FC236}">
                <a16:creationId xmlns:a16="http://schemas.microsoft.com/office/drawing/2014/main" id="{7ECA678C-52AA-A147-B09F-2CE7CB9518F2}"/>
              </a:ext>
            </a:extLst>
          </p:cNvPr>
          <p:cNvSpPr/>
          <p:nvPr/>
        </p:nvSpPr>
        <p:spPr>
          <a:xfrm>
            <a:off x="1409697" y="4464850"/>
            <a:ext cx="1473955" cy="131138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28" dirty="0" err="1"/>
              <a:t>Block</a:t>
            </a:r>
            <a:endParaRPr lang="tr-TR" sz="1228" dirty="0"/>
          </a:p>
        </p:txBody>
      </p:sp>
      <p:sp>
        <p:nvSpPr>
          <p:cNvPr id="28" name="Metin kutusu 27">
            <a:extLst>
              <a:ext uri="{FF2B5EF4-FFF2-40B4-BE49-F238E27FC236}">
                <a16:creationId xmlns:a16="http://schemas.microsoft.com/office/drawing/2014/main" id="{D91D8356-B56F-A349-9D82-473055B8129A}"/>
              </a:ext>
            </a:extLst>
          </p:cNvPr>
          <p:cNvSpPr txBox="1"/>
          <p:nvPr/>
        </p:nvSpPr>
        <p:spPr>
          <a:xfrm>
            <a:off x="1206834" y="5776237"/>
            <a:ext cx="2500499" cy="659219"/>
          </a:xfrm>
          <a:prstGeom prst="rect">
            <a:avLst/>
          </a:prstGeom>
          <a:noFill/>
        </p:spPr>
        <p:txBody>
          <a:bodyPr wrap="square" rtlCol="0">
            <a:spAutoFit/>
          </a:bodyPr>
          <a:lstStyle/>
          <a:p>
            <a:r>
              <a:rPr lang="tr-TR" sz="1228" dirty="0"/>
              <a:t>4) İçerisinde </a:t>
            </a:r>
            <a:r>
              <a:rPr lang="tr-TR" sz="1228" u="sng" dirty="0"/>
              <a:t>özellik vektörünün </a:t>
            </a:r>
            <a:r>
              <a:rPr lang="tr-TR" sz="1228" dirty="0"/>
              <a:t>içerisinde bulunduğu </a:t>
            </a:r>
            <a:r>
              <a:rPr lang="tr-TR" sz="1228" dirty="0" err="1"/>
              <a:t>block</a:t>
            </a:r>
            <a:r>
              <a:rPr lang="tr-TR" sz="1228" dirty="0"/>
              <a:t> yapısının oluşturulması </a:t>
            </a:r>
          </a:p>
        </p:txBody>
      </p:sp>
      <p:cxnSp>
        <p:nvCxnSpPr>
          <p:cNvPr id="30" name="Düz Ok Bağlayıcısı 29">
            <a:extLst>
              <a:ext uri="{FF2B5EF4-FFF2-40B4-BE49-F238E27FC236}">
                <a16:creationId xmlns:a16="http://schemas.microsoft.com/office/drawing/2014/main" id="{4830A814-40E0-FE47-9FAE-8FB31209820D}"/>
              </a:ext>
            </a:extLst>
          </p:cNvPr>
          <p:cNvCxnSpPr>
            <a:cxnSpLocks/>
          </p:cNvCxnSpPr>
          <p:nvPr/>
        </p:nvCxnSpPr>
        <p:spPr>
          <a:xfrm>
            <a:off x="3283886" y="5218493"/>
            <a:ext cx="520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Resim 28">
            <a:extLst>
              <a:ext uri="{FF2B5EF4-FFF2-40B4-BE49-F238E27FC236}">
                <a16:creationId xmlns:a16="http://schemas.microsoft.com/office/drawing/2014/main" id="{51E46AE9-FE6E-8E46-82B7-D874DE562B36}"/>
              </a:ext>
            </a:extLst>
          </p:cNvPr>
          <p:cNvPicPr>
            <a:picLocks noChangeAspect="1"/>
          </p:cNvPicPr>
          <p:nvPr/>
        </p:nvPicPr>
        <p:blipFill rotWithShape="1">
          <a:blip r:embed="rId7"/>
          <a:srcRect b="12245"/>
          <a:stretch/>
        </p:blipFill>
        <p:spPr>
          <a:xfrm>
            <a:off x="3999187" y="4778005"/>
            <a:ext cx="857700" cy="742902"/>
          </a:xfrm>
          <a:prstGeom prst="rect">
            <a:avLst/>
          </a:prstGeom>
        </p:spPr>
      </p:pic>
      <p:sp>
        <p:nvSpPr>
          <p:cNvPr id="31" name="Metin kutusu 30">
            <a:extLst>
              <a:ext uri="{FF2B5EF4-FFF2-40B4-BE49-F238E27FC236}">
                <a16:creationId xmlns:a16="http://schemas.microsoft.com/office/drawing/2014/main" id="{2DE72AA4-5D5F-C145-B8E7-F880265529EE}"/>
              </a:ext>
            </a:extLst>
          </p:cNvPr>
          <p:cNvSpPr txBox="1"/>
          <p:nvPr/>
        </p:nvSpPr>
        <p:spPr>
          <a:xfrm>
            <a:off x="4868370" y="4489148"/>
            <a:ext cx="2500499" cy="1226105"/>
          </a:xfrm>
          <a:prstGeom prst="rect">
            <a:avLst/>
          </a:prstGeom>
          <a:noFill/>
        </p:spPr>
        <p:txBody>
          <a:bodyPr wrap="square" rtlCol="0">
            <a:spAutoFit/>
          </a:bodyPr>
          <a:lstStyle/>
          <a:p>
            <a:r>
              <a:rPr lang="tr-TR" sz="1228" dirty="0"/>
              <a:t>5) Smart </a:t>
            </a:r>
            <a:r>
              <a:rPr lang="tr-TR" sz="1228" dirty="0" err="1"/>
              <a:t>Contract</a:t>
            </a:r>
            <a:r>
              <a:rPr lang="tr-TR" sz="1228" dirty="0"/>
              <a:t> – </a:t>
            </a:r>
          </a:p>
          <a:p>
            <a:r>
              <a:rPr lang="tr-TR" sz="1228" dirty="0" err="1"/>
              <a:t>Chain</a:t>
            </a:r>
            <a:r>
              <a:rPr lang="tr-TR" sz="1228" dirty="0"/>
              <a:t> içerisinde </a:t>
            </a:r>
            <a:r>
              <a:rPr lang="tr-TR" sz="1228" dirty="0" err="1"/>
              <a:t>blockların</a:t>
            </a:r>
            <a:r>
              <a:rPr lang="tr-TR" sz="1228" dirty="0"/>
              <a:t> </a:t>
            </a:r>
            <a:r>
              <a:rPr lang="tr-TR" sz="1228" dirty="0" err="1"/>
              <a:t>özelliklik</a:t>
            </a:r>
            <a:r>
              <a:rPr lang="tr-TR" sz="1228" dirty="0"/>
              <a:t> vektörü verisi, yeni eklenen özellik vektörüne uzaklığı %50 </a:t>
            </a:r>
            <a:r>
              <a:rPr lang="tr-TR" sz="1228" dirty="0" err="1"/>
              <a:t>nin</a:t>
            </a:r>
            <a:r>
              <a:rPr lang="tr-TR" sz="1228" dirty="0"/>
              <a:t> üzerinde olan özellik vektörü bulunuyor mu?</a:t>
            </a:r>
          </a:p>
        </p:txBody>
      </p:sp>
      <p:cxnSp>
        <p:nvCxnSpPr>
          <p:cNvPr id="33" name="Düz Ok Bağlayıcısı 32">
            <a:extLst>
              <a:ext uri="{FF2B5EF4-FFF2-40B4-BE49-F238E27FC236}">
                <a16:creationId xmlns:a16="http://schemas.microsoft.com/office/drawing/2014/main" id="{369F9117-8563-9744-A4D8-5D1F3A0367F3}"/>
              </a:ext>
            </a:extLst>
          </p:cNvPr>
          <p:cNvCxnSpPr>
            <a:cxnSpLocks/>
          </p:cNvCxnSpPr>
          <p:nvPr/>
        </p:nvCxnSpPr>
        <p:spPr>
          <a:xfrm flipV="1">
            <a:off x="7492605" y="4610525"/>
            <a:ext cx="635824" cy="580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Düz Ok Bağlayıcısı 36">
            <a:extLst>
              <a:ext uri="{FF2B5EF4-FFF2-40B4-BE49-F238E27FC236}">
                <a16:creationId xmlns:a16="http://schemas.microsoft.com/office/drawing/2014/main" id="{9845A58E-36DD-EA42-A796-D4CC699FB6B6}"/>
              </a:ext>
            </a:extLst>
          </p:cNvPr>
          <p:cNvCxnSpPr>
            <a:cxnSpLocks/>
          </p:cNvCxnSpPr>
          <p:nvPr/>
        </p:nvCxnSpPr>
        <p:spPr>
          <a:xfrm>
            <a:off x="7488225" y="5499638"/>
            <a:ext cx="635824" cy="55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Metin kutusu 39">
            <a:extLst>
              <a:ext uri="{FF2B5EF4-FFF2-40B4-BE49-F238E27FC236}">
                <a16:creationId xmlns:a16="http://schemas.microsoft.com/office/drawing/2014/main" id="{7B6653ED-3325-0E47-9D33-38495264E6B7}"/>
              </a:ext>
            </a:extLst>
          </p:cNvPr>
          <p:cNvSpPr txBox="1"/>
          <p:nvPr/>
        </p:nvSpPr>
        <p:spPr>
          <a:xfrm>
            <a:off x="8124049" y="5820818"/>
            <a:ext cx="2181057" cy="281295"/>
          </a:xfrm>
          <a:prstGeom prst="rect">
            <a:avLst/>
          </a:prstGeom>
          <a:noFill/>
        </p:spPr>
        <p:txBody>
          <a:bodyPr wrap="square" rtlCol="0">
            <a:spAutoFit/>
          </a:bodyPr>
          <a:lstStyle/>
          <a:p>
            <a:r>
              <a:rPr lang="tr-TR" sz="1228" dirty="0"/>
              <a:t>6) </a:t>
            </a:r>
            <a:r>
              <a:rPr lang="tr-TR" sz="1228" dirty="0" err="1"/>
              <a:t>Block</a:t>
            </a:r>
            <a:r>
              <a:rPr lang="tr-TR" sz="1228" dirty="0"/>
              <a:t> Reddedildi </a:t>
            </a:r>
          </a:p>
        </p:txBody>
      </p:sp>
      <p:sp>
        <p:nvSpPr>
          <p:cNvPr id="42" name="Metin kutusu 41">
            <a:extLst>
              <a:ext uri="{FF2B5EF4-FFF2-40B4-BE49-F238E27FC236}">
                <a16:creationId xmlns:a16="http://schemas.microsoft.com/office/drawing/2014/main" id="{186CFAFC-85BD-2F47-9855-E623A657C564}"/>
              </a:ext>
            </a:extLst>
          </p:cNvPr>
          <p:cNvSpPr txBox="1"/>
          <p:nvPr/>
        </p:nvSpPr>
        <p:spPr>
          <a:xfrm rot="2728390">
            <a:off x="7643997" y="5543796"/>
            <a:ext cx="500458" cy="281295"/>
          </a:xfrm>
          <a:prstGeom prst="rect">
            <a:avLst/>
          </a:prstGeom>
          <a:noFill/>
        </p:spPr>
        <p:txBody>
          <a:bodyPr wrap="none" rtlCol="0">
            <a:spAutoFit/>
          </a:bodyPr>
          <a:lstStyle/>
          <a:p>
            <a:r>
              <a:rPr lang="tr-TR" sz="1228" dirty="0"/>
              <a:t>Evet</a:t>
            </a:r>
          </a:p>
        </p:txBody>
      </p:sp>
      <p:sp>
        <p:nvSpPr>
          <p:cNvPr id="44" name="Metin kutusu 43">
            <a:extLst>
              <a:ext uri="{FF2B5EF4-FFF2-40B4-BE49-F238E27FC236}">
                <a16:creationId xmlns:a16="http://schemas.microsoft.com/office/drawing/2014/main" id="{E9390620-CD05-2940-B4F8-762C11F1A311}"/>
              </a:ext>
            </a:extLst>
          </p:cNvPr>
          <p:cNvSpPr txBox="1"/>
          <p:nvPr/>
        </p:nvSpPr>
        <p:spPr>
          <a:xfrm rot="18950850">
            <a:off x="7449344" y="4656375"/>
            <a:ext cx="561372" cy="281295"/>
          </a:xfrm>
          <a:prstGeom prst="rect">
            <a:avLst/>
          </a:prstGeom>
          <a:noFill/>
        </p:spPr>
        <p:txBody>
          <a:bodyPr wrap="none" rtlCol="0">
            <a:spAutoFit/>
          </a:bodyPr>
          <a:lstStyle/>
          <a:p>
            <a:r>
              <a:rPr lang="tr-TR" sz="1228" dirty="0"/>
              <a:t>Hayır</a:t>
            </a:r>
          </a:p>
        </p:txBody>
      </p:sp>
      <p:sp>
        <p:nvSpPr>
          <p:cNvPr id="45" name="Küp 44">
            <a:extLst>
              <a:ext uri="{FF2B5EF4-FFF2-40B4-BE49-F238E27FC236}">
                <a16:creationId xmlns:a16="http://schemas.microsoft.com/office/drawing/2014/main" id="{02391633-FE6D-ED4E-B000-A101114D04AE}"/>
              </a:ext>
            </a:extLst>
          </p:cNvPr>
          <p:cNvSpPr/>
          <p:nvPr/>
        </p:nvSpPr>
        <p:spPr>
          <a:xfrm>
            <a:off x="8102897" y="3857056"/>
            <a:ext cx="862767" cy="7312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28" dirty="0" err="1"/>
              <a:t>Block</a:t>
            </a:r>
            <a:endParaRPr lang="tr-TR" sz="1228" dirty="0"/>
          </a:p>
        </p:txBody>
      </p:sp>
      <p:sp>
        <p:nvSpPr>
          <p:cNvPr id="48" name="Küp 47">
            <a:extLst>
              <a:ext uri="{FF2B5EF4-FFF2-40B4-BE49-F238E27FC236}">
                <a16:creationId xmlns:a16="http://schemas.microsoft.com/office/drawing/2014/main" id="{4837837E-36AB-4F47-9285-A92025ECBBBF}"/>
              </a:ext>
            </a:extLst>
          </p:cNvPr>
          <p:cNvSpPr/>
          <p:nvPr/>
        </p:nvSpPr>
        <p:spPr>
          <a:xfrm>
            <a:off x="8903097" y="3979895"/>
            <a:ext cx="862767" cy="7312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28" dirty="0" err="1"/>
              <a:t>Block</a:t>
            </a:r>
            <a:endParaRPr lang="tr-TR" sz="1228" dirty="0"/>
          </a:p>
        </p:txBody>
      </p:sp>
      <p:sp>
        <p:nvSpPr>
          <p:cNvPr id="49" name="Küp 48">
            <a:extLst>
              <a:ext uri="{FF2B5EF4-FFF2-40B4-BE49-F238E27FC236}">
                <a16:creationId xmlns:a16="http://schemas.microsoft.com/office/drawing/2014/main" id="{F8D3A62D-0B69-8140-804F-5AE2E6510571}"/>
              </a:ext>
            </a:extLst>
          </p:cNvPr>
          <p:cNvSpPr/>
          <p:nvPr/>
        </p:nvSpPr>
        <p:spPr>
          <a:xfrm>
            <a:off x="9792982" y="4076260"/>
            <a:ext cx="862767" cy="7312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28" dirty="0" err="1"/>
              <a:t>Block</a:t>
            </a:r>
            <a:endParaRPr lang="tr-TR" sz="1228" dirty="0"/>
          </a:p>
        </p:txBody>
      </p:sp>
      <p:cxnSp>
        <p:nvCxnSpPr>
          <p:cNvPr id="53" name="Dirsek Bağlayıcısı 52">
            <a:extLst>
              <a:ext uri="{FF2B5EF4-FFF2-40B4-BE49-F238E27FC236}">
                <a16:creationId xmlns:a16="http://schemas.microsoft.com/office/drawing/2014/main" id="{9D447FC2-4DE1-D040-8763-6F61998C894B}"/>
              </a:ext>
            </a:extLst>
          </p:cNvPr>
          <p:cNvCxnSpPr>
            <a:cxnSpLocks/>
            <a:stCxn id="45" idx="3"/>
            <a:endCxn id="48" idx="3"/>
          </p:cNvCxnSpPr>
          <p:nvPr/>
        </p:nvCxnSpPr>
        <p:spPr>
          <a:xfrm rot="16200000" flipH="1">
            <a:off x="8781552" y="4249644"/>
            <a:ext cx="122839" cy="800200"/>
          </a:xfrm>
          <a:prstGeom prst="bentConnector3">
            <a:avLst>
              <a:gd name="adj1" fmla="val 2632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Dirsek Bağlayıcısı 57">
            <a:extLst>
              <a:ext uri="{FF2B5EF4-FFF2-40B4-BE49-F238E27FC236}">
                <a16:creationId xmlns:a16="http://schemas.microsoft.com/office/drawing/2014/main" id="{0144D49C-18AB-234E-B2EE-637FB0E98E6E}"/>
              </a:ext>
            </a:extLst>
          </p:cNvPr>
          <p:cNvCxnSpPr>
            <a:cxnSpLocks/>
          </p:cNvCxnSpPr>
          <p:nvPr/>
        </p:nvCxnSpPr>
        <p:spPr>
          <a:xfrm rot="16200000" flipH="1">
            <a:off x="9731240" y="4352080"/>
            <a:ext cx="96365" cy="889885"/>
          </a:xfrm>
          <a:prstGeom prst="bentConnector3">
            <a:avLst>
              <a:gd name="adj1" fmla="val 308064"/>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Metin kutusu 60">
            <a:extLst>
              <a:ext uri="{FF2B5EF4-FFF2-40B4-BE49-F238E27FC236}">
                <a16:creationId xmlns:a16="http://schemas.microsoft.com/office/drawing/2014/main" id="{59439932-5636-AC4C-82C1-9E85FE439D1A}"/>
              </a:ext>
            </a:extLst>
          </p:cNvPr>
          <p:cNvSpPr txBox="1"/>
          <p:nvPr/>
        </p:nvSpPr>
        <p:spPr>
          <a:xfrm>
            <a:off x="8570508" y="5021599"/>
            <a:ext cx="1317990" cy="281295"/>
          </a:xfrm>
          <a:prstGeom prst="rect">
            <a:avLst/>
          </a:prstGeom>
          <a:noFill/>
        </p:spPr>
        <p:txBody>
          <a:bodyPr wrap="none" rtlCol="0">
            <a:spAutoFit/>
          </a:bodyPr>
          <a:lstStyle/>
          <a:p>
            <a:r>
              <a:rPr lang="tr-TR" sz="1228" dirty="0"/>
              <a:t>6) </a:t>
            </a:r>
            <a:r>
              <a:rPr lang="tr-TR" sz="1228" dirty="0" err="1"/>
              <a:t>Block</a:t>
            </a:r>
            <a:r>
              <a:rPr lang="tr-TR" sz="1228" dirty="0"/>
              <a:t> Eklendi</a:t>
            </a:r>
          </a:p>
        </p:txBody>
      </p:sp>
      <p:pic>
        <p:nvPicPr>
          <p:cNvPr id="63" name="Resim 62">
            <a:extLst>
              <a:ext uri="{FF2B5EF4-FFF2-40B4-BE49-F238E27FC236}">
                <a16:creationId xmlns:a16="http://schemas.microsoft.com/office/drawing/2014/main" id="{BA12FFD0-C3B3-114C-BE80-AFB81A175A9C}"/>
              </a:ext>
            </a:extLst>
          </p:cNvPr>
          <p:cNvPicPr>
            <a:picLocks noChangeAspect="1"/>
          </p:cNvPicPr>
          <p:nvPr/>
        </p:nvPicPr>
        <p:blipFill>
          <a:blip r:embed="rId6"/>
          <a:stretch>
            <a:fillRect/>
          </a:stretch>
        </p:blipFill>
        <p:spPr>
          <a:xfrm rot="5400000">
            <a:off x="2288455" y="4342267"/>
            <a:ext cx="445558" cy="1258702"/>
          </a:xfrm>
          <a:prstGeom prst="rect">
            <a:avLst/>
          </a:prstGeom>
          <a:effectLst>
            <a:softEdge rad="108235"/>
          </a:effectLst>
        </p:spPr>
      </p:pic>
    </p:spTree>
    <p:extLst>
      <p:ext uri="{BB962C8B-B14F-4D97-AF65-F5344CB8AC3E}">
        <p14:creationId xmlns:p14="http://schemas.microsoft.com/office/powerpoint/2010/main" val="374105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pic>
        <p:nvPicPr>
          <p:cNvPr id="111" name="Google Shape;111;gd3b77bcd6a_0_327" descr="Türkiye Açık Kaynak Platformu | Kommunity"/>
          <p:cNvPicPr preferRelativeResize="0"/>
          <p:nvPr/>
        </p:nvPicPr>
        <p:blipFill rotWithShape="1">
          <a:blip r:embed="rId3">
            <a:alphaModFix/>
          </a:blip>
          <a:srcRect/>
          <a:stretch/>
        </p:blipFill>
        <p:spPr>
          <a:xfrm>
            <a:off x="546100" y="352733"/>
            <a:ext cx="1398072" cy="1398072"/>
          </a:xfrm>
          <a:prstGeom prst="rect">
            <a:avLst/>
          </a:prstGeom>
          <a:noFill/>
          <a:ln>
            <a:noFill/>
          </a:ln>
        </p:spPr>
      </p:pic>
      <p:sp>
        <p:nvSpPr>
          <p:cNvPr id="112" name="Google Shape;112;gd3b77bcd6a_0_327"/>
          <p:cNvSpPr txBox="1">
            <a:spLocks noGrp="1"/>
          </p:cNvSpPr>
          <p:nvPr>
            <p:ph type="ftr" idx="11"/>
          </p:nvPr>
        </p:nvSpPr>
        <p:spPr>
          <a:xfrm>
            <a:off x="546098" y="6628125"/>
            <a:ext cx="4209900" cy="28470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4"/>
              </a:rPr>
              <a:t>www.turkiyeacikkaynakplatformu.com</a:t>
            </a:r>
            <a:endParaRPr/>
          </a:p>
        </p:txBody>
      </p:sp>
      <p:sp>
        <p:nvSpPr>
          <p:cNvPr id="113" name="Google Shape;113;gd3b77bcd6a_0_327"/>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14" name="Google Shape;114;gd3b77bcd6a_0_327"/>
          <p:cNvSpPr txBox="1"/>
          <p:nvPr/>
        </p:nvSpPr>
        <p:spPr>
          <a:xfrm>
            <a:off x="7967984" y="1214774"/>
            <a:ext cx="1894200" cy="132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24" name="Google Shape;141;gd3b77bcd6a_0_1">
            <a:extLst>
              <a:ext uri="{FF2B5EF4-FFF2-40B4-BE49-F238E27FC236}">
                <a16:creationId xmlns:a16="http://schemas.microsoft.com/office/drawing/2014/main" id="{7CC72A72-0D25-FF98-FC1F-B9C799B85A88}"/>
              </a:ext>
            </a:extLst>
          </p:cNvPr>
          <p:cNvSpPr txBox="1"/>
          <p:nvPr/>
        </p:nvSpPr>
        <p:spPr>
          <a:xfrm>
            <a:off x="293350" y="1675650"/>
            <a:ext cx="10106700" cy="9900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İş Modeli</a:t>
            </a:r>
            <a:endParaRPr sz="1650" dirty="0">
              <a:solidFill>
                <a:schemeClr val="dk1"/>
              </a:solidFill>
              <a:highlight>
                <a:schemeClr val="lt1"/>
              </a:highlight>
            </a:endParaRPr>
          </a:p>
          <a:p>
            <a:pPr marL="12700" marR="0" lvl="0" indent="0" algn="l" rtl="0">
              <a:lnSpc>
                <a:spcPct val="100000"/>
              </a:lnSpc>
              <a:spcBef>
                <a:spcPts val="0"/>
              </a:spcBef>
              <a:spcAft>
                <a:spcPts val="0"/>
              </a:spcAft>
              <a:buClr>
                <a:srgbClr val="000000"/>
              </a:buClr>
              <a:buSzPts val="4700"/>
              <a:buFont typeface="Arial"/>
              <a:buNone/>
            </a:pPr>
            <a:r>
              <a:rPr lang="tr-TR" sz="1650" dirty="0">
                <a:solidFill>
                  <a:schemeClr val="dk1"/>
                </a:solidFill>
                <a:highlight>
                  <a:schemeClr val="lt1"/>
                </a:highlight>
              </a:rPr>
              <a:t>İş Modeli hakkında detaylı bilgi</a:t>
            </a:r>
            <a:endParaRPr sz="4700" b="1" dirty="0">
              <a:solidFill>
                <a:schemeClr val="dk1"/>
              </a:solidFill>
            </a:endParaRPr>
          </a:p>
        </p:txBody>
      </p:sp>
      <p:sp>
        <p:nvSpPr>
          <p:cNvPr id="2" name="Metin kutusu 1">
            <a:extLst>
              <a:ext uri="{FF2B5EF4-FFF2-40B4-BE49-F238E27FC236}">
                <a16:creationId xmlns:a16="http://schemas.microsoft.com/office/drawing/2014/main" id="{AA8C6663-83EB-B247-AD41-6A4567BA7009}"/>
              </a:ext>
            </a:extLst>
          </p:cNvPr>
          <p:cNvSpPr txBox="1"/>
          <p:nvPr/>
        </p:nvSpPr>
        <p:spPr>
          <a:xfrm>
            <a:off x="768625" y="3070564"/>
            <a:ext cx="8945218" cy="2739211"/>
          </a:xfrm>
          <a:prstGeom prst="rect">
            <a:avLst/>
          </a:prstGeom>
          <a:noFill/>
        </p:spPr>
        <p:txBody>
          <a:bodyPr wrap="square" rtlCol="0">
            <a:spAutoFit/>
          </a:bodyPr>
          <a:lstStyle/>
          <a:p>
            <a:pPr marL="285750" indent="-285750">
              <a:buFont typeface="Arial" panose="020B0604020202020204" pitchFamily="34" charset="0"/>
              <a:buChar char="•"/>
            </a:pPr>
            <a:r>
              <a:rPr lang="tr-TR" sz="2400" dirty="0"/>
              <a:t>Tasarımın </a:t>
            </a:r>
            <a:r>
              <a:rPr lang="tr-TR" sz="2400" dirty="0" err="1"/>
              <a:t>Patentleme</a:t>
            </a:r>
            <a:r>
              <a:rPr lang="tr-TR" sz="2400" dirty="0"/>
              <a:t> İşleminin Oluşturduğumuz </a:t>
            </a:r>
            <a:r>
              <a:rPr lang="tr-TR" sz="2400" dirty="0" err="1"/>
              <a:t>BlockChain</a:t>
            </a:r>
            <a:r>
              <a:rPr lang="tr-TR" sz="2400" dirty="0"/>
              <a:t> Sistemi ile Yapılması</a:t>
            </a:r>
          </a:p>
          <a:p>
            <a:pPr marL="285750" indent="-285750">
              <a:buFont typeface="Arial" panose="020B0604020202020204" pitchFamily="34" charset="0"/>
              <a:buChar char="•"/>
            </a:pPr>
            <a:endParaRPr lang="tr-TR" sz="2400" dirty="0"/>
          </a:p>
          <a:p>
            <a:pPr marL="285750" indent="-285750">
              <a:buFont typeface="Arial" panose="020B0604020202020204" pitchFamily="34" charset="0"/>
              <a:buChar char="•"/>
            </a:pPr>
            <a:r>
              <a:rPr lang="tr-TR" sz="2400" dirty="0"/>
              <a:t>Tasarımların Alım - Satım İşlemlerinin Kripto Maden Üzerinden Yapılması. </a:t>
            </a:r>
          </a:p>
          <a:p>
            <a:pPr marL="285750" indent="-285750">
              <a:buFont typeface="Arial" panose="020B0604020202020204" pitchFamily="34" charset="0"/>
              <a:buChar char="•"/>
            </a:pPr>
            <a:endParaRPr lang="tr-TR" sz="2400" dirty="0"/>
          </a:p>
          <a:p>
            <a:pPr marL="285750" indent="-285750">
              <a:buFont typeface="Arial" panose="020B0604020202020204" pitchFamily="34" charset="0"/>
              <a:buChar char="•"/>
            </a:pPr>
            <a:endParaRPr lang="tr-TR"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pic>
        <p:nvPicPr>
          <p:cNvPr id="137" name="Google Shape;137;gd3b77bcd6a_0_1" descr="Türkiye Açık Kaynak Platformu | Kommunity"/>
          <p:cNvPicPr preferRelativeResize="0"/>
          <p:nvPr/>
        </p:nvPicPr>
        <p:blipFill rotWithShape="1">
          <a:blip r:embed="rId3">
            <a:alphaModFix/>
          </a:blip>
          <a:srcRect/>
          <a:stretch/>
        </p:blipFill>
        <p:spPr>
          <a:xfrm>
            <a:off x="546100" y="352733"/>
            <a:ext cx="1398072" cy="1398072"/>
          </a:xfrm>
          <a:prstGeom prst="rect">
            <a:avLst/>
          </a:prstGeom>
          <a:noFill/>
          <a:ln>
            <a:noFill/>
          </a:ln>
        </p:spPr>
      </p:pic>
      <p:sp>
        <p:nvSpPr>
          <p:cNvPr id="138" name="Google Shape;138;gd3b77bcd6a_0_1"/>
          <p:cNvSpPr txBox="1">
            <a:spLocks noGrp="1"/>
          </p:cNvSpPr>
          <p:nvPr>
            <p:ph type="ftr" idx="11"/>
          </p:nvPr>
        </p:nvSpPr>
        <p:spPr>
          <a:xfrm>
            <a:off x="709167" y="6786402"/>
            <a:ext cx="3876000" cy="28590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4"/>
              </a:rPr>
              <a:t>www.turkiyeacikkaynakplatformu.com</a:t>
            </a:r>
            <a:endParaRPr/>
          </a:p>
        </p:txBody>
      </p:sp>
      <p:sp>
        <p:nvSpPr>
          <p:cNvPr id="139" name="Google Shape;139;gd3b77bcd6a_0_1"/>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40" name="Google Shape;140;gd3b77bcd6a_0_1"/>
          <p:cNvSpPr txBox="1"/>
          <p:nvPr/>
        </p:nvSpPr>
        <p:spPr>
          <a:xfrm>
            <a:off x="7967984" y="1214774"/>
            <a:ext cx="1894200" cy="132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7" name="Google Shape;141;gd3b77bcd6a_0_1">
            <a:extLst>
              <a:ext uri="{FF2B5EF4-FFF2-40B4-BE49-F238E27FC236}">
                <a16:creationId xmlns:a16="http://schemas.microsoft.com/office/drawing/2014/main" id="{D24227BF-B5B2-7598-E537-66345F9380A6}"/>
              </a:ext>
            </a:extLst>
          </p:cNvPr>
          <p:cNvSpPr txBox="1"/>
          <p:nvPr/>
        </p:nvSpPr>
        <p:spPr>
          <a:xfrm>
            <a:off x="293350" y="1675650"/>
            <a:ext cx="10106700" cy="73609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highlight>
                  <a:schemeClr val="lt1"/>
                </a:highlight>
              </a:rPr>
              <a:t>Pazar Araştırması</a:t>
            </a:r>
            <a:endParaRPr sz="1650" dirty="0">
              <a:solidFill>
                <a:schemeClr val="dk1"/>
              </a:solidFill>
              <a:highlight>
                <a:schemeClr val="lt1"/>
              </a:highlight>
            </a:endParaRPr>
          </a:p>
        </p:txBody>
      </p:sp>
      <p:sp>
        <p:nvSpPr>
          <p:cNvPr id="2" name="Metin kutusu 1">
            <a:extLst>
              <a:ext uri="{FF2B5EF4-FFF2-40B4-BE49-F238E27FC236}">
                <a16:creationId xmlns:a16="http://schemas.microsoft.com/office/drawing/2014/main" id="{EDC538C8-B2AE-2148-9807-958B98F87DD9}"/>
              </a:ext>
            </a:extLst>
          </p:cNvPr>
          <p:cNvSpPr txBox="1"/>
          <p:nvPr/>
        </p:nvSpPr>
        <p:spPr>
          <a:xfrm>
            <a:off x="546100" y="2623930"/>
            <a:ext cx="8134073" cy="1631216"/>
          </a:xfrm>
          <a:prstGeom prst="rect">
            <a:avLst/>
          </a:prstGeom>
          <a:noFill/>
        </p:spPr>
        <p:txBody>
          <a:bodyPr wrap="square" rtlCol="0">
            <a:spAutoFit/>
          </a:bodyPr>
          <a:lstStyle/>
          <a:p>
            <a:pPr marL="342900" indent="-342900">
              <a:buFont typeface="Arial" panose="020B0604020202020204" pitchFamily="34" charset="0"/>
              <a:buChar char="•"/>
            </a:pPr>
            <a:r>
              <a:rPr lang="tr-TR" sz="2000" dirty="0"/>
              <a:t>Tekstil Sektörü Ülkemizin 3. İhracat Kalemini Oluşturmaktadır.</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Yıllık 27 Milyar Dolar </a:t>
            </a:r>
            <a:r>
              <a:rPr lang="tr-TR" sz="2000" dirty="0" err="1"/>
              <a:t>Hacime</a:t>
            </a:r>
            <a:r>
              <a:rPr lang="tr-TR" sz="2000" dirty="0"/>
              <a:t> Sahiptir.</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Toplamda 300.000 den Fazla Tekstil Üreticisi Bulunmaktadır.</a:t>
            </a:r>
          </a:p>
        </p:txBody>
      </p:sp>
      <p:sp>
        <p:nvSpPr>
          <p:cNvPr id="4" name="Metin kutusu 3">
            <a:extLst>
              <a:ext uri="{FF2B5EF4-FFF2-40B4-BE49-F238E27FC236}">
                <a16:creationId xmlns:a16="http://schemas.microsoft.com/office/drawing/2014/main" id="{0F419381-A128-8B4F-A332-02E80CB8DFF3}"/>
              </a:ext>
            </a:extLst>
          </p:cNvPr>
          <p:cNvSpPr txBox="1"/>
          <p:nvPr/>
        </p:nvSpPr>
        <p:spPr>
          <a:xfrm>
            <a:off x="709167" y="6042990"/>
            <a:ext cx="3167269" cy="307777"/>
          </a:xfrm>
          <a:prstGeom prst="rect">
            <a:avLst/>
          </a:prstGeom>
          <a:noFill/>
        </p:spPr>
        <p:txBody>
          <a:bodyPr wrap="square" rtlCol="0">
            <a:spAutoFit/>
          </a:bodyPr>
          <a:lstStyle/>
          <a:p>
            <a:r>
              <a:rPr lang="tr-TR" dirty="0"/>
              <a:t>Kaynak: TÜİK, İhracatçılar Birliği,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45"/>
        <p:cNvGrpSpPr/>
        <p:nvPr/>
      </p:nvGrpSpPr>
      <p:grpSpPr>
        <a:xfrm>
          <a:off x="0" y="0"/>
          <a:ext cx="0" cy="0"/>
          <a:chOff x="0" y="0"/>
          <a:chExt cx="0" cy="0"/>
        </a:xfrm>
      </p:grpSpPr>
      <p:sp>
        <p:nvSpPr>
          <p:cNvPr id="146" name="Google Shape;146;p5"/>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dirty="0">
                <a:solidFill>
                  <a:schemeClr val="hlink"/>
                </a:solidFill>
                <a:hlinkClick r:id="rId3"/>
              </a:rPr>
              <a:t>www.turkiyeacikkaynakplatformu.com</a:t>
            </a:r>
            <a:endParaRPr dirty="0"/>
          </a:p>
        </p:txBody>
      </p:sp>
      <p:sp>
        <p:nvSpPr>
          <p:cNvPr id="147" name="Google Shape;147;p5"/>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48" name="Google Shape;148;p5"/>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149" name="Google Shape;149;p5"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
        <p:nvSpPr>
          <p:cNvPr id="7" name="Google Shape;141;gd3b77bcd6a_0_1">
            <a:extLst>
              <a:ext uri="{FF2B5EF4-FFF2-40B4-BE49-F238E27FC236}">
                <a16:creationId xmlns:a16="http://schemas.microsoft.com/office/drawing/2014/main" id="{AF9EF5DF-6C8E-A5DD-9B65-8B5CE923C5DC}"/>
              </a:ext>
            </a:extLst>
          </p:cNvPr>
          <p:cNvSpPr txBox="1"/>
          <p:nvPr/>
        </p:nvSpPr>
        <p:spPr>
          <a:xfrm>
            <a:off x="293350" y="1675650"/>
            <a:ext cx="10106700" cy="73609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Rakip Analizi</a:t>
            </a:r>
            <a:endParaRPr sz="1650" dirty="0">
              <a:solidFill>
                <a:schemeClr val="dk1"/>
              </a:solidFill>
              <a:highlight>
                <a:schemeClr val="lt1"/>
              </a:highlight>
            </a:endParaRPr>
          </a:p>
        </p:txBody>
      </p:sp>
      <p:sp>
        <p:nvSpPr>
          <p:cNvPr id="2" name="Metin kutusu 1">
            <a:extLst>
              <a:ext uri="{FF2B5EF4-FFF2-40B4-BE49-F238E27FC236}">
                <a16:creationId xmlns:a16="http://schemas.microsoft.com/office/drawing/2014/main" id="{56770D9F-CE6C-2A44-8463-2EA031A0ACF4}"/>
              </a:ext>
            </a:extLst>
          </p:cNvPr>
          <p:cNvSpPr txBox="1"/>
          <p:nvPr/>
        </p:nvSpPr>
        <p:spPr>
          <a:xfrm>
            <a:off x="821803" y="2822695"/>
            <a:ext cx="5833640" cy="2677656"/>
          </a:xfrm>
          <a:prstGeom prst="rect">
            <a:avLst/>
          </a:prstGeom>
          <a:noFill/>
        </p:spPr>
        <p:txBody>
          <a:bodyPr wrap="square" rtlCol="0">
            <a:spAutoFit/>
          </a:bodyPr>
          <a:lstStyle/>
          <a:p>
            <a:pPr marL="285750" indent="-285750">
              <a:buFont typeface="Arial" panose="020B0604020202020204" pitchFamily="34" charset="0"/>
              <a:buChar char="•"/>
            </a:pPr>
            <a:r>
              <a:rPr lang="tr-TR" sz="1800" dirty="0" err="1"/>
              <a:t>Sahiplen.com</a:t>
            </a:r>
            <a:endParaRPr lang="tr-TR" sz="1800" dirty="0"/>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r>
              <a:rPr lang="tr-TR" sz="1800" dirty="0" err="1"/>
              <a:t>Tasdix.com</a:t>
            </a:r>
            <a:endParaRPr lang="tr-TR" sz="1800" dirty="0"/>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r>
              <a:rPr lang="tr-TR" sz="1800" dirty="0" err="1"/>
              <a:t>Turktrust.com</a:t>
            </a:r>
            <a:endParaRPr lang="tr-TR" sz="1800" dirty="0"/>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r>
              <a:rPr lang="tr-TR" sz="1800" dirty="0"/>
              <a:t>E-</a:t>
            </a:r>
            <a:r>
              <a:rPr lang="tr-TR" sz="1800" dirty="0" err="1"/>
              <a:t>guven.com</a:t>
            </a:r>
            <a:endParaRPr lang="tr-TR" sz="1800" dirty="0"/>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endParaRPr lang="tr-TR"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63"/>
        <p:cNvGrpSpPr/>
        <p:nvPr/>
      </p:nvGrpSpPr>
      <p:grpSpPr>
        <a:xfrm>
          <a:off x="0" y="0"/>
          <a:ext cx="0" cy="0"/>
          <a:chOff x="0" y="0"/>
          <a:chExt cx="0" cy="0"/>
        </a:xfrm>
      </p:grpSpPr>
      <p:sp>
        <p:nvSpPr>
          <p:cNvPr id="164" name="Google Shape;164;gd3b77bcd6a_0_684"/>
          <p:cNvSpPr txBox="1">
            <a:spLocks noGrp="1"/>
          </p:cNvSpPr>
          <p:nvPr>
            <p:ph type="ftr" idx="11"/>
          </p:nvPr>
        </p:nvSpPr>
        <p:spPr>
          <a:xfrm>
            <a:off x="709167" y="6786402"/>
            <a:ext cx="3876000" cy="28470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165" name="Google Shape;165;gd3b77bcd6a_0_684"/>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66" name="Google Shape;166;gd3b77bcd6a_0_684"/>
          <p:cNvSpPr txBox="1"/>
          <p:nvPr/>
        </p:nvSpPr>
        <p:spPr>
          <a:xfrm>
            <a:off x="7967984" y="1214774"/>
            <a:ext cx="1894200" cy="120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167" name="Google Shape;167;gd3b77bcd6a_0_684" descr="Türkiye Açık Kaynak Platformu | Kommunity"/>
          <p:cNvPicPr preferRelativeResize="0"/>
          <p:nvPr/>
        </p:nvPicPr>
        <p:blipFill rotWithShape="1">
          <a:blip r:embed="rId4">
            <a:alphaModFix/>
          </a:blip>
          <a:srcRect/>
          <a:stretch/>
        </p:blipFill>
        <p:spPr>
          <a:xfrm>
            <a:off x="546100" y="352733"/>
            <a:ext cx="1398072" cy="1398072"/>
          </a:xfrm>
          <a:prstGeom prst="rect">
            <a:avLst/>
          </a:prstGeom>
          <a:noFill/>
          <a:ln>
            <a:noFill/>
          </a:ln>
        </p:spPr>
      </p:pic>
      <p:sp>
        <p:nvSpPr>
          <p:cNvPr id="7" name="Google Shape;141;gd3b77bcd6a_0_1">
            <a:extLst>
              <a:ext uri="{FF2B5EF4-FFF2-40B4-BE49-F238E27FC236}">
                <a16:creationId xmlns:a16="http://schemas.microsoft.com/office/drawing/2014/main" id="{568D0087-4A65-4187-82D3-8D23287A6EB1}"/>
              </a:ext>
            </a:extLst>
          </p:cNvPr>
          <p:cNvSpPr txBox="1"/>
          <p:nvPr/>
        </p:nvSpPr>
        <p:spPr>
          <a:xfrm>
            <a:off x="293350" y="1682221"/>
            <a:ext cx="10106700" cy="95154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Ekip</a:t>
            </a:r>
          </a:p>
          <a:p>
            <a:pPr marL="12700" lvl="0">
              <a:buSzPts val="4700"/>
            </a:pPr>
            <a:r>
              <a:rPr lang="tr-TR" dirty="0">
                <a:highlight>
                  <a:schemeClr val="lt1"/>
                </a:highlight>
              </a:rPr>
              <a:t>Ekip Tecrübesi ve projeye sunacağı katkı</a:t>
            </a:r>
            <a:endParaRPr lang="tr-TR" b="1" dirty="0">
              <a:solidFill>
                <a:srgbClr val="1C1C57"/>
              </a:solidFill>
            </a:endParaRPr>
          </a:p>
        </p:txBody>
      </p:sp>
      <p:pic>
        <p:nvPicPr>
          <p:cNvPr id="8" name="Resim 7">
            <a:extLst>
              <a:ext uri="{FF2B5EF4-FFF2-40B4-BE49-F238E27FC236}">
                <a16:creationId xmlns:a16="http://schemas.microsoft.com/office/drawing/2014/main" id="{B08667C7-7141-B84D-9608-14EF43A5E8A1}"/>
              </a:ext>
            </a:extLst>
          </p:cNvPr>
          <p:cNvPicPr>
            <a:picLocks noChangeAspect="1"/>
          </p:cNvPicPr>
          <p:nvPr/>
        </p:nvPicPr>
        <p:blipFill rotWithShape="1">
          <a:blip r:embed="rId5"/>
          <a:srcRect l="21482" t="5630" r="23384" b="18740"/>
          <a:stretch/>
        </p:blipFill>
        <p:spPr>
          <a:xfrm>
            <a:off x="4234180" y="1761798"/>
            <a:ext cx="2225039" cy="2877205"/>
          </a:xfrm>
          <a:prstGeom prst="rect">
            <a:avLst/>
          </a:prstGeom>
        </p:spPr>
      </p:pic>
      <p:sp>
        <p:nvSpPr>
          <p:cNvPr id="9" name="object 2">
            <a:extLst>
              <a:ext uri="{FF2B5EF4-FFF2-40B4-BE49-F238E27FC236}">
                <a16:creationId xmlns:a16="http://schemas.microsoft.com/office/drawing/2014/main" id="{1218EB0A-FA21-9948-9C9F-9BC23B04DABA}"/>
              </a:ext>
            </a:extLst>
          </p:cNvPr>
          <p:cNvSpPr txBox="1">
            <a:spLocks/>
          </p:cNvSpPr>
          <p:nvPr/>
        </p:nvSpPr>
        <p:spPr>
          <a:xfrm>
            <a:off x="2124075" y="4885618"/>
            <a:ext cx="6445250" cy="982961"/>
          </a:xfrm>
          <a:prstGeom prst="rect">
            <a:avLst/>
          </a:prstGeom>
        </p:spPr>
        <p:txBody>
          <a:bodyPr vert="horz" wrap="square" lIns="0" tIns="5905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175" algn="ctr">
              <a:spcBef>
                <a:spcPts val="465"/>
              </a:spcBef>
            </a:pPr>
            <a:r>
              <a:rPr lang="tr-TR" sz="2000">
                <a:latin typeface="Times New Roman"/>
                <a:cs typeface="Times New Roman"/>
              </a:rPr>
              <a:t>Mehmet Önder</a:t>
            </a:r>
            <a:br>
              <a:rPr lang="tr-TR" sz="2000">
                <a:latin typeface="Times New Roman"/>
                <a:cs typeface="Times New Roman"/>
              </a:rPr>
            </a:br>
            <a:br>
              <a:rPr lang="tr-TR" sz="2000">
                <a:latin typeface="Times New Roman"/>
                <a:cs typeface="Times New Roman"/>
              </a:rPr>
            </a:br>
            <a:endParaRPr lang="tr-TR" sz="2000" dirty="0">
              <a:latin typeface="Times New Roman"/>
              <a:cs typeface="Times New Roman"/>
            </a:endParaRPr>
          </a:p>
        </p:txBody>
      </p:sp>
      <p:sp>
        <p:nvSpPr>
          <p:cNvPr id="10" name="Metin kutusu 9">
            <a:extLst>
              <a:ext uri="{FF2B5EF4-FFF2-40B4-BE49-F238E27FC236}">
                <a16:creationId xmlns:a16="http://schemas.microsoft.com/office/drawing/2014/main" id="{43E0B300-2059-0B4A-88B1-F44609CBF4E3}"/>
              </a:ext>
            </a:extLst>
          </p:cNvPr>
          <p:cNvSpPr txBox="1"/>
          <p:nvPr/>
        </p:nvSpPr>
        <p:spPr>
          <a:xfrm>
            <a:off x="817627" y="5231326"/>
            <a:ext cx="8186673" cy="738664"/>
          </a:xfrm>
          <a:prstGeom prst="rect">
            <a:avLst/>
          </a:prstGeom>
          <a:noFill/>
        </p:spPr>
        <p:txBody>
          <a:bodyPr wrap="square" rtlCol="0">
            <a:spAutoFit/>
          </a:bodyPr>
          <a:lstStyle/>
          <a:p>
            <a:r>
              <a:rPr lang="tr-TR" dirty="0">
                <a:latin typeface="Times New Roman"/>
                <a:cs typeface="Times New Roman"/>
              </a:rPr>
              <a:t>Meslek: Bilgisayar Mühendisi</a:t>
            </a:r>
            <a:br>
              <a:rPr lang="tr-TR" dirty="0">
                <a:latin typeface="Times New Roman"/>
                <a:cs typeface="Times New Roman"/>
              </a:rPr>
            </a:br>
            <a:r>
              <a:rPr lang="tr-TR" dirty="0">
                <a:latin typeface="Times New Roman"/>
                <a:cs typeface="Times New Roman"/>
              </a:rPr>
              <a:t>Üniversite: Gebze Teknik Üniversitesi / 2013-2019</a:t>
            </a:r>
          </a:p>
          <a:p>
            <a:r>
              <a:rPr lang="tr-TR" dirty="0">
                <a:latin typeface="Times New Roman"/>
                <a:cs typeface="Times New Roman"/>
              </a:rPr>
              <a:t>Çalışma Alanları: </a:t>
            </a:r>
            <a:r>
              <a:rPr lang="tr-TR" dirty="0" err="1">
                <a:latin typeface="Times New Roman"/>
                <a:cs typeface="Times New Roman"/>
              </a:rPr>
              <a:t>Computer</a:t>
            </a:r>
            <a:r>
              <a:rPr lang="tr-TR" dirty="0">
                <a:latin typeface="Times New Roman"/>
                <a:cs typeface="Times New Roman"/>
              </a:rPr>
              <a:t> </a:t>
            </a:r>
            <a:r>
              <a:rPr lang="tr-TR" dirty="0" err="1">
                <a:latin typeface="Times New Roman"/>
                <a:cs typeface="Times New Roman"/>
              </a:rPr>
              <a:t>Vision</a:t>
            </a:r>
            <a:r>
              <a:rPr lang="tr-TR" dirty="0">
                <a:latin typeface="Times New Roman"/>
                <a:cs typeface="Times New Roman"/>
              </a:rPr>
              <a:t> , Machine Learning, Embedded Distributed </a:t>
            </a:r>
            <a:r>
              <a:rPr lang="tr-TR" dirty="0" err="1">
                <a:latin typeface="Times New Roman"/>
                <a:cs typeface="Times New Roman"/>
              </a:rPr>
              <a:t>Systems</a:t>
            </a:r>
            <a:endParaRPr lang="tr-T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E6E7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522</Words>
  <Application>Microsoft Macintosh PowerPoint</Application>
  <PresentationFormat>Özel</PresentationFormat>
  <Paragraphs>99</Paragraphs>
  <Slides>11</Slides>
  <Notes>10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11</vt:i4>
      </vt:variant>
    </vt:vector>
  </HeadingPairs>
  <TitlesOfParts>
    <vt:vector size="15" baseType="lpstr">
      <vt:lpstr>Calibri</vt:lpstr>
      <vt:lpstr>Arial</vt:lpstr>
      <vt:lpstr>Times New Roman</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MEHMET ÖNDER</cp:lastModifiedBy>
  <cp:revision>14</cp:revision>
  <dcterms:created xsi:type="dcterms:W3CDTF">2021-02-12T08:33:09Z</dcterms:created>
  <dcterms:modified xsi:type="dcterms:W3CDTF">2022-05-15T04:39:54Z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2020-07-27T00:00:00Z</vt:filetime>
  </property>
  <property fmtid="{D5CDD505-2E9C-101B-9397-08002B2CF9AE}" pid="3" name="Creator">
    <vt:lpwstr>Adobe InDesign CC 2017 (Macintosh)</vt:lpwstr>
  </property>
  <property fmtid="{D5CDD505-2E9C-101B-9397-08002B2CF9AE}" pid="4" name="LastSaved">
    <vt:filetime>2021-02-12T00:00:00Z</vt:filetime>
  </property>
</Properties>
</file>